
<file path=[Content_Types].xml><?xml version="1.0" encoding="utf-8"?>
<Types xmlns="http://schemas.openxmlformats.org/package/2006/content-types">
  <Default Extension="crdownload" ContentType="image/jpeg"/>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87" r:id="rId2"/>
    <p:sldId id="281" r:id="rId3"/>
    <p:sldId id="288" r:id="rId4"/>
    <p:sldId id="291" r:id="rId5"/>
    <p:sldId id="289" r:id="rId6"/>
    <p:sldId id="304" r:id="rId7"/>
    <p:sldId id="301" r:id="rId8"/>
    <p:sldId id="295" r:id="rId9"/>
    <p:sldId id="296" r:id="rId10"/>
    <p:sldId id="298" r:id="rId11"/>
    <p:sldId id="297" r:id="rId12"/>
    <p:sldId id="286" r:id="rId13"/>
    <p:sldId id="299" r:id="rId14"/>
    <p:sldId id="302" r:id="rId15"/>
    <p:sldId id="290" r:id="rId16"/>
    <p:sldId id="319" r:id="rId17"/>
    <p:sldId id="285" r:id="rId18"/>
    <p:sldId id="294" r:id="rId19"/>
    <p:sldId id="305" r:id="rId20"/>
    <p:sldId id="306" r:id="rId21"/>
    <p:sldId id="307" r:id="rId22"/>
    <p:sldId id="308" r:id="rId23"/>
    <p:sldId id="273" r:id="rId24"/>
    <p:sldId id="309" r:id="rId25"/>
    <p:sldId id="310" r:id="rId26"/>
    <p:sldId id="300" r:id="rId27"/>
    <p:sldId id="311" r:id="rId28"/>
    <p:sldId id="312" r:id="rId29"/>
    <p:sldId id="338" r:id="rId30"/>
    <p:sldId id="332" r:id="rId31"/>
    <p:sldId id="333" r:id="rId32"/>
    <p:sldId id="313" r:id="rId33"/>
    <p:sldId id="339" r:id="rId34"/>
    <p:sldId id="314" r:id="rId35"/>
    <p:sldId id="334" r:id="rId36"/>
    <p:sldId id="335" r:id="rId37"/>
    <p:sldId id="337" r:id="rId38"/>
    <p:sldId id="336" r:id="rId39"/>
    <p:sldId id="315" r:id="rId40"/>
    <p:sldId id="316" r:id="rId41"/>
    <p:sldId id="317" r:id="rId42"/>
    <p:sldId id="318" r:id="rId43"/>
    <p:sldId id="320" r:id="rId44"/>
    <p:sldId id="351" r:id="rId45"/>
    <p:sldId id="283" r:id="rId46"/>
    <p:sldId id="340" r:id="rId47"/>
    <p:sldId id="345" r:id="rId48"/>
    <p:sldId id="344" r:id="rId49"/>
    <p:sldId id="342" r:id="rId50"/>
    <p:sldId id="343" r:id="rId51"/>
    <p:sldId id="341" r:id="rId52"/>
    <p:sldId id="324" r:id="rId53"/>
    <p:sldId id="347" r:id="rId54"/>
    <p:sldId id="348" r:id="rId55"/>
    <p:sldId id="331" r:id="rId56"/>
    <p:sldId id="354" r:id="rId57"/>
    <p:sldId id="355" r:id="rId58"/>
    <p:sldId id="353" r:id="rId59"/>
    <p:sldId id="352" r:id="rId60"/>
    <p:sldId id="350" r:id="rId61"/>
    <p:sldId id="346" r:id="rId62"/>
    <p:sldId id="35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206" autoAdjust="0"/>
  </p:normalViewPr>
  <p:slideViewPr>
    <p:cSldViewPr snapToGrid="0">
      <p:cViewPr varScale="1">
        <p:scale>
          <a:sx n="67" d="100"/>
          <a:sy n="67" d="100"/>
        </p:scale>
        <p:origin x="816" y="78"/>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3.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hyperlink" Target="https://commons.wikimedia.org/wiki/File:PowerPoint_hi-res_icon_(2019).svg" TargetMode="External"/><Relationship Id="rId2" Type="http://schemas.openxmlformats.org/officeDocument/2006/relationships/image" Target="../media/image25.jpg"/><Relationship Id="rId1" Type="http://schemas.openxmlformats.org/officeDocument/2006/relationships/image" Target="../media/image24.webp"/><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hyperlink" Target="https://commons.wikimedia.org/wiki/File:PowerPoint_hi-res_icon_(2019).svg" TargetMode="External"/><Relationship Id="rId2" Type="http://schemas.openxmlformats.org/officeDocument/2006/relationships/image" Target="../media/image25.jpg"/><Relationship Id="rId1" Type="http://schemas.openxmlformats.org/officeDocument/2006/relationships/image" Target="../media/image24.webp"/><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B40898-2DF1-4D8F-AE17-39A1D6984F24}" type="doc">
      <dgm:prSet loTypeId="urn:microsoft.com/office/officeart/2011/layout/CircleProcess" loCatId="process" qsTypeId="urn:microsoft.com/office/officeart/2005/8/quickstyle/simple2" qsCatId="simple" csTypeId="urn:microsoft.com/office/officeart/2005/8/colors/accent1_2" csCatId="accent1" phldr="1"/>
      <dgm:spPr/>
      <dgm:t>
        <a:bodyPr/>
        <a:lstStyle/>
        <a:p>
          <a:endParaRPr lang="en-US"/>
        </a:p>
      </dgm:t>
    </dgm:pt>
    <dgm:pt modelId="{9D7245CC-C513-4418-88A9-FE3B1E65B2E6}">
      <dgm:prSet phldrT="[Text]"/>
      <dgm:spPr/>
      <dgm:t>
        <a:bodyPr/>
        <a:lstStyle/>
        <a:p>
          <a:pPr algn="l"/>
          <a:r>
            <a:rPr lang="en-US" b="1" dirty="0"/>
            <a:t>- Inception </a:t>
          </a:r>
        </a:p>
        <a:p>
          <a:pPr algn="l"/>
          <a:r>
            <a:rPr lang="en-US" b="1" dirty="0"/>
            <a:t>- Project Planning &amp; Design</a:t>
          </a:r>
        </a:p>
        <a:p>
          <a:pPr algn="l"/>
          <a:r>
            <a:rPr lang="en-US" b="1" dirty="0"/>
            <a:t>Slides 1-12  </a:t>
          </a:r>
        </a:p>
      </dgm:t>
      <dgm:extLst>
        <a:ext uri="{E40237B7-FDA0-4F09-8148-C483321AD2D9}">
          <dgm14:cNvPr xmlns:dgm14="http://schemas.microsoft.com/office/drawing/2010/diagram" id="0" name="" title="Step 1 title"/>
        </a:ext>
      </dgm:extLst>
    </dgm:pt>
    <dgm:pt modelId="{BA82D20F-7643-4561-9DFF-B2172D0A7A78}" type="parTrans" cxnId="{CBF9B2FB-7EBD-4075-AC6F-60BF21993DF6}">
      <dgm:prSet/>
      <dgm:spPr/>
      <dgm:t>
        <a:bodyPr/>
        <a:lstStyle/>
        <a:p>
          <a:pPr algn="l"/>
          <a:endParaRPr lang="en-US" b="1"/>
        </a:p>
      </dgm:t>
    </dgm:pt>
    <dgm:pt modelId="{7D16FFE3-4DF9-4DB4-B6EC-52A5CA8D5039}" type="sibTrans" cxnId="{CBF9B2FB-7EBD-4075-AC6F-60BF21993DF6}">
      <dgm:prSet/>
      <dgm:spPr/>
      <dgm:t>
        <a:bodyPr/>
        <a:lstStyle/>
        <a:p>
          <a:pPr algn="l"/>
          <a:endParaRPr lang="en-US" b="1"/>
        </a:p>
      </dgm:t>
    </dgm:pt>
    <dgm:pt modelId="{BC0472DC-64F1-48AD-8B64-6FA9C7403D15}">
      <dgm:prSet phldrT="[Text]"/>
      <dgm:spPr/>
      <dgm:t>
        <a:bodyPr/>
        <a:lstStyle/>
        <a:p>
          <a:pPr algn="l"/>
          <a:r>
            <a:rPr lang="en-US" b="1" dirty="0"/>
            <a:t>- Venture Thesis  </a:t>
          </a:r>
        </a:p>
        <a:p>
          <a:pPr algn="l"/>
          <a:r>
            <a:rPr lang="en-US" b="1" dirty="0"/>
            <a:t>- EDT</a:t>
          </a:r>
        </a:p>
        <a:p>
          <a:pPr algn="l"/>
          <a:r>
            <a:rPr lang="en-US" b="1" dirty="0"/>
            <a:t>Slides 13-21 </a:t>
          </a:r>
        </a:p>
        <a:p>
          <a:pPr algn="l"/>
          <a:r>
            <a:rPr lang="en-US" b="1" dirty="0"/>
            <a:t>  </a:t>
          </a:r>
        </a:p>
      </dgm:t>
      <dgm:extLst>
        <a:ext uri="{E40237B7-FDA0-4F09-8148-C483321AD2D9}">
          <dgm14:cNvPr xmlns:dgm14="http://schemas.microsoft.com/office/drawing/2010/diagram" id="0" name="" title="Step 2 title"/>
        </a:ext>
      </dgm:extLst>
    </dgm:pt>
    <dgm:pt modelId="{747A26ED-D681-4448-8E66-C46D18B93DE8}" type="parTrans" cxnId="{AF2A78B8-ADAE-4E5C-940F-9F8888F132C2}">
      <dgm:prSet/>
      <dgm:spPr/>
      <dgm:t>
        <a:bodyPr/>
        <a:lstStyle/>
        <a:p>
          <a:pPr algn="l"/>
          <a:endParaRPr lang="en-US" b="1"/>
        </a:p>
      </dgm:t>
    </dgm:pt>
    <dgm:pt modelId="{944A1DDB-8321-49E9-AA97-0278D35B80B5}" type="sibTrans" cxnId="{AF2A78B8-ADAE-4E5C-940F-9F8888F132C2}">
      <dgm:prSet/>
      <dgm:spPr/>
      <dgm:t>
        <a:bodyPr/>
        <a:lstStyle/>
        <a:p>
          <a:pPr algn="l"/>
          <a:endParaRPr lang="en-US" b="1"/>
        </a:p>
      </dgm:t>
    </dgm:pt>
    <dgm:pt modelId="{CF6E6004-78F0-445A-A697-4EDC1F48D32A}">
      <dgm:prSet phldrT="[Text]"/>
      <dgm:spPr/>
      <dgm:t>
        <a:bodyPr/>
        <a:lstStyle/>
        <a:p>
          <a:pPr algn="l"/>
          <a:r>
            <a:rPr lang="en-US" b="1" dirty="0"/>
            <a:t>- MVP Demo</a:t>
          </a:r>
        </a:p>
        <a:p>
          <a:pPr algn="l"/>
          <a:r>
            <a:rPr lang="en-US" b="1" dirty="0"/>
            <a:t> Slides 43-51 </a:t>
          </a:r>
        </a:p>
      </dgm:t>
      <dgm:extLst>
        <a:ext uri="{E40237B7-FDA0-4F09-8148-C483321AD2D9}">
          <dgm14:cNvPr xmlns:dgm14="http://schemas.microsoft.com/office/drawing/2010/diagram" id="0" name="" title="Step 3 title"/>
        </a:ext>
      </dgm:extLst>
    </dgm:pt>
    <dgm:pt modelId="{17322A47-2893-414B-9F99-CB9689E299F6}" type="parTrans" cxnId="{F8DFA268-3894-493C-915E-3002EEF74AD1}">
      <dgm:prSet/>
      <dgm:spPr/>
      <dgm:t>
        <a:bodyPr/>
        <a:lstStyle/>
        <a:p>
          <a:pPr algn="l"/>
          <a:endParaRPr lang="en-US" b="1"/>
        </a:p>
      </dgm:t>
    </dgm:pt>
    <dgm:pt modelId="{A3AE831C-9645-44C3-9593-C9424BC45D10}" type="sibTrans" cxnId="{F8DFA268-3894-493C-915E-3002EEF74AD1}">
      <dgm:prSet/>
      <dgm:spPr/>
      <dgm:t>
        <a:bodyPr/>
        <a:lstStyle/>
        <a:p>
          <a:pPr algn="l"/>
          <a:endParaRPr lang="en-US" b="1"/>
        </a:p>
      </dgm:t>
    </dgm:pt>
    <dgm:pt modelId="{E138944A-4179-4983-ADA0-EABCDA1B1D3D}">
      <dgm:prSet phldrT="[Text]"/>
      <dgm:spPr/>
      <dgm:t>
        <a:bodyPr/>
        <a:lstStyle/>
        <a:p>
          <a:pPr algn="l"/>
          <a:r>
            <a:rPr lang="en-US" b="1" dirty="0"/>
            <a:t>- Project Learnings</a:t>
          </a:r>
        </a:p>
        <a:p>
          <a:pPr algn="l"/>
          <a:r>
            <a:rPr lang="en-US" b="1" dirty="0"/>
            <a:t> Slides 52-62 </a:t>
          </a:r>
        </a:p>
      </dgm:t>
      <dgm:extLst>
        <a:ext uri="{E40237B7-FDA0-4F09-8148-C483321AD2D9}">
          <dgm14:cNvPr xmlns:dgm14="http://schemas.microsoft.com/office/drawing/2010/diagram" id="0" name="" title="Goal title"/>
        </a:ext>
      </dgm:extLst>
    </dgm:pt>
    <dgm:pt modelId="{2F15AFBD-D808-4B65-BEF5-A3CCA43CE73A}" type="parTrans" cxnId="{7274F5F6-0E9F-47D5-A7FF-FF717BAEE432}">
      <dgm:prSet/>
      <dgm:spPr/>
      <dgm:t>
        <a:bodyPr/>
        <a:lstStyle/>
        <a:p>
          <a:pPr algn="l"/>
          <a:endParaRPr lang="en-US" b="1"/>
        </a:p>
      </dgm:t>
    </dgm:pt>
    <dgm:pt modelId="{6A330ACE-8DB4-42AF-93AF-6033E358A2E3}" type="sibTrans" cxnId="{7274F5F6-0E9F-47D5-A7FF-FF717BAEE432}">
      <dgm:prSet/>
      <dgm:spPr/>
      <dgm:t>
        <a:bodyPr/>
        <a:lstStyle/>
        <a:p>
          <a:pPr algn="l"/>
          <a:endParaRPr lang="en-US" b="1"/>
        </a:p>
      </dgm:t>
    </dgm:pt>
    <dgm:pt modelId="{E78BD11D-E84C-4E83-87D5-B5619BCD8C90}">
      <dgm:prSet phldrT="[Text]"/>
      <dgm:spPr/>
      <dgm:t>
        <a:bodyPr/>
        <a:lstStyle/>
        <a:p>
          <a:pPr algn="l"/>
          <a:r>
            <a:rPr lang="en-US" b="1" dirty="0"/>
            <a:t>- Data</a:t>
          </a:r>
        </a:p>
        <a:p>
          <a:pPr algn="l"/>
          <a:r>
            <a:rPr lang="en-US" b="1" dirty="0"/>
            <a:t>- Understanding </a:t>
          </a:r>
        </a:p>
        <a:p>
          <a:pPr algn="l"/>
          <a:r>
            <a:rPr lang="en-US" b="1" dirty="0"/>
            <a:t>Slides 27-32 </a:t>
          </a:r>
        </a:p>
        <a:p>
          <a:pPr algn="l"/>
          <a:r>
            <a:rPr lang="en-US" b="1" dirty="0"/>
            <a:t> </a:t>
          </a:r>
        </a:p>
      </dgm:t>
      <dgm:extLst>
        <a:ext uri="{E40237B7-FDA0-4F09-8148-C483321AD2D9}">
          <dgm14:cNvPr xmlns:dgm14="http://schemas.microsoft.com/office/drawing/2010/diagram" id="0" name="" title="Step 2 title"/>
        </a:ext>
      </dgm:extLst>
    </dgm:pt>
    <dgm:pt modelId="{CBC84F61-4753-4665-AF71-9796CC7E0949}" type="parTrans" cxnId="{1E51713D-45C6-4F00-8A68-45BF19C51D42}">
      <dgm:prSet/>
      <dgm:spPr/>
      <dgm:t>
        <a:bodyPr/>
        <a:lstStyle/>
        <a:p>
          <a:pPr algn="l"/>
          <a:endParaRPr lang="en-SG" b="1"/>
        </a:p>
      </dgm:t>
    </dgm:pt>
    <dgm:pt modelId="{F60F19BF-B562-4FBC-B1ED-4DE520A0796F}" type="sibTrans" cxnId="{1E51713D-45C6-4F00-8A68-45BF19C51D42}">
      <dgm:prSet/>
      <dgm:spPr/>
      <dgm:t>
        <a:bodyPr/>
        <a:lstStyle/>
        <a:p>
          <a:pPr algn="l"/>
          <a:endParaRPr lang="en-SG" b="1"/>
        </a:p>
      </dgm:t>
    </dgm:pt>
    <dgm:pt modelId="{CDD8A972-FA2D-420F-A454-4AF2FF9D5823}">
      <dgm:prSet phldrT="[Text]"/>
      <dgm:spPr/>
      <dgm:t>
        <a:bodyPr/>
        <a:lstStyle/>
        <a:p>
          <a:pPr algn="l"/>
          <a:r>
            <a:rPr lang="en-US" b="1" dirty="0"/>
            <a:t> - Reasoning </a:t>
          </a:r>
        </a:p>
        <a:p>
          <a:pPr algn="l"/>
          <a:r>
            <a:rPr lang="en-US" b="1" dirty="0"/>
            <a:t>- Knowledge</a:t>
          </a:r>
        </a:p>
        <a:p>
          <a:pPr algn="l"/>
          <a:r>
            <a:rPr lang="en-US" b="1" dirty="0"/>
            <a:t> Slides 33-42</a:t>
          </a:r>
        </a:p>
      </dgm:t>
      <dgm:extLst>
        <a:ext uri="{E40237B7-FDA0-4F09-8148-C483321AD2D9}">
          <dgm14:cNvPr xmlns:dgm14="http://schemas.microsoft.com/office/drawing/2010/diagram" id="0" name="" title="Step 2 title"/>
        </a:ext>
      </dgm:extLst>
    </dgm:pt>
    <dgm:pt modelId="{94443A8B-8CFF-4191-9D90-3621DFDF1026}" type="parTrans" cxnId="{86B19AB7-F3A3-4FF1-A8A8-6747D8CEBA73}">
      <dgm:prSet/>
      <dgm:spPr/>
      <dgm:t>
        <a:bodyPr/>
        <a:lstStyle/>
        <a:p>
          <a:pPr algn="l"/>
          <a:endParaRPr lang="en-SG" b="1"/>
        </a:p>
      </dgm:t>
    </dgm:pt>
    <dgm:pt modelId="{121F34DE-2519-41EE-9030-102CAC4C07FA}" type="sibTrans" cxnId="{86B19AB7-F3A3-4FF1-A8A8-6747D8CEBA73}">
      <dgm:prSet/>
      <dgm:spPr/>
      <dgm:t>
        <a:bodyPr/>
        <a:lstStyle/>
        <a:p>
          <a:pPr algn="l"/>
          <a:endParaRPr lang="en-SG" b="1"/>
        </a:p>
      </dgm:t>
    </dgm:pt>
    <dgm:pt modelId="{552205DB-57E0-4E4D-AAB8-71B0D34170BC}">
      <dgm:prSet phldrT="[Text]"/>
      <dgm:spPr/>
      <dgm:t>
        <a:bodyPr/>
        <a:lstStyle/>
        <a:p>
          <a:pPr algn="l"/>
          <a:r>
            <a:rPr lang="en-US" b="1" dirty="0"/>
            <a:t>¬ AI Design Essentials</a:t>
          </a:r>
        </a:p>
        <a:p>
          <a:pPr algn="l"/>
          <a:r>
            <a:rPr lang="en-US" b="1" dirty="0"/>
            <a:t> Slides 22-26 </a:t>
          </a:r>
        </a:p>
        <a:p>
          <a:pPr algn="l"/>
          <a:endParaRPr lang="en-US" b="1" dirty="0"/>
        </a:p>
      </dgm:t>
      <dgm:extLst>
        <a:ext uri="{E40237B7-FDA0-4F09-8148-C483321AD2D9}">
          <dgm14:cNvPr xmlns:dgm14="http://schemas.microsoft.com/office/drawing/2010/diagram" id="0" name="" title="Step 2 title"/>
        </a:ext>
      </dgm:extLst>
    </dgm:pt>
    <dgm:pt modelId="{3EDF61E8-6A47-4979-BCCB-0242C139583A}" type="parTrans" cxnId="{2160CDD6-1A16-4C6A-B078-0D85738CF256}">
      <dgm:prSet/>
      <dgm:spPr/>
      <dgm:t>
        <a:bodyPr/>
        <a:lstStyle/>
        <a:p>
          <a:pPr algn="l"/>
          <a:endParaRPr lang="en-SG" b="1"/>
        </a:p>
      </dgm:t>
    </dgm:pt>
    <dgm:pt modelId="{1C5B80C0-C363-48A4-BC22-1087038587F9}" type="sibTrans" cxnId="{2160CDD6-1A16-4C6A-B078-0D85738CF256}">
      <dgm:prSet/>
      <dgm:spPr/>
      <dgm:t>
        <a:bodyPr/>
        <a:lstStyle/>
        <a:p>
          <a:pPr algn="l"/>
          <a:endParaRPr lang="en-SG" b="1"/>
        </a:p>
      </dgm:t>
    </dgm:pt>
    <dgm:pt modelId="{B020A65E-B079-4161-BC60-7CB39D01EA02}" type="pres">
      <dgm:prSet presAssocID="{03B40898-2DF1-4D8F-AE17-39A1D6984F24}" presName="Name0" presStyleCnt="0">
        <dgm:presLayoutVars>
          <dgm:chMax val="11"/>
          <dgm:chPref val="11"/>
          <dgm:dir/>
          <dgm:resizeHandles/>
        </dgm:presLayoutVars>
      </dgm:prSet>
      <dgm:spPr/>
    </dgm:pt>
    <dgm:pt modelId="{9DEFFB7D-9D11-4430-A003-BA1493599CF3}" type="pres">
      <dgm:prSet presAssocID="{E138944A-4179-4983-ADA0-EABCDA1B1D3D}" presName="Accent7" presStyleCnt="0"/>
      <dgm:spPr/>
    </dgm:pt>
    <dgm:pt modelId="{F3767E4F-914A-4140-AD77-A937B8D311E9}" type="pres">
      <dgm:prSet presAssocID="{E138944A-4179-4983-ADA0-EABCDA1B1D3D}" presName="Accent" presStyleLbl="node1" presStyleIdx="0" presStyleCnt="7"/>
      <dgm:spPr/>
      <dgm:extLst>
        <a:ext uri="{E40237B7-FDA0-4F09-8148-C483321AD2D9}">
          <dgm14:cNvPr xmlns:dgm14="http://schemas.microsoft.com/office/drawing/2010/diagram" id="0" name="" title="Goal"/>
        </a:ext>
      </dgm:extLst>
    </dgm:pt>
    <dgm:pt modelId="{D98AE84B-CDD5-4921-AECD-31C79F64F2D6}" type="pres">
      <dgm:prSet presAssocID="{E138944A-4179-4983-ADA0-EABCDA1B1D3D}" presName="ParentBackground7" presStyleCnt="0"/>
      <dgm:spPr/>
    </dgm:pt>
    <dgm:pt modelId="{5EECE4C0-CECB-4CFB-86FA-3F2BBED664DB}" type="pres">
      <dgm:prSet presAssocID="{E138944A-4179-4983-ADA0-EABCDA1B1D3D}" presName="ParentBackground" presStyleLbl="fgAcc1" presStyleIdx="0" presStyleCnt="7"/>
      <dgm:spPr/>
    </dgm:pt>
    <dgm:pt modelId="{F8E76313-6F5E-4726-941E-68C7AD3D3CD8}" type="pres">
      <dgm:prSet presAssocID="{E138944A-4179-4983-ADA0-EABCDA1B1D3D}" presName="Parent7" presStyleLbl="revTx" presStyleIdx="0" presStyleCnt="0">
        <dgm:presLayoutVars>
          <dgm:chMax val="1"/>
          <dgm:chPref val="1"/>
          <dgm:bulletEnabled val="1"/>
        </dgm:presLayoutVars>
      </dgm:prSet>
      <dgm:spPr/>
    </dgm:pt>
    <dgm:pt modelId="{0822CC76-CDBC-481E-AF9E-BC17260A15E7}" type="pres">
      <dgm:prSet presAssocID="{CF6E6004-78F0-445A-A697-4EDC1F48D32A}" presName="Accent6" presStyleCnt="0"/>
      <dgm:spPr/>
    </dgm:pt>
    <dgm:pt modelId="{ADA68266-43A2-4162-8656-770027A69C6D}" type="pres">
      <dgm:prSet presAssocID="{CF6E6004-78F0-445A-A697-4EDC1F48D32A}" presName="Accent" presStyleLbl="node1" presStyleIdx="1" presStyleCnt="7"/>
      <dgm:spPr/>
      <dgm:extLst>
        <a:ext uri="{E40237B7-FDA0-4F09-8148-C483321AD2D9}">
          <dgm14:cNvPr xmlns:dgm14="http://schemas.microsoft.com/office/drawing/2010/diagram" id="0" name="" title="Step 3"/>
        </a:ext>
      </dgm:extLst>
    </dgm:pt>
    <dgm:pt modelId="{916E60D0-41A4-44F5-91F7-585DD25FE0D3}" type="pres">
      <dgm:prSet presAssocID="{CF6E6004-78F0-445A-A697-4EDC1F48D32A}" presName="ParentBackground6" presStyleCnt="0"/>
      <dgm:spPr/>
    </dgm:pt>
    <dgm:pt modelId="{2158F33F-2D59-43F2-B8C0-0695200D86C9}" type="pres">
      <dgm:prSet presAssocID="{CF6E6004-78F0-445A-A697-4EDC1F48D32A}" presName="ParentBackground" presStyleLbl="fgAcc1" presStyleIdx="1" presStyleCnt="7"/>
      <dgm:spPr/>
    </dgm:pt>
    <dgm:pt modelId="{94BAD7ED-D5F6-425E-8C04-2FB9D038C6EC}" type="pres">
      <dgm:prSet presAssocID="{CF6E6004-78F0-445A-A697-4EDC1F48D32A}" presName="Parent6" presStyleLbl="revTx" presStyleIdx="0" presStyleCnt="0">
        <dgm:presLayoutVars>
          <dgm:chMax val="1"/>
          <dgm:chPref val="1"/>
          <dgm:bulletEnabled val="1"/>
        </dgm:presLayoutVars>
      </dgm:prSet>
      <dgm:spPr/>
    </dgm:pt>
    <dgm:pt modelId="{5F47A11A-75E8-45C0-8CFF-7B40CAE42997}" type="pres">
      <dgm:prSet presAssocID="{CDD8A972-FA2D-420F-A454-4AF2FF9D5823}" presName="Accent5" presStyleCnt="0"/>
      <dgm:spPr/>
    </dgm:pt>
    <dgm:pt modelId="{F38B0D10-DE51-4379-8FEF-4CAB9DFE9170}" type="pres">
      <dgm:prSet presAssocID="{CDD8A972-FA2D-420F-A454-4AF2FF9D5823}" presName="Accent" presStyleLbl="node1" presStyleIdx="2" presStyleCnt="7"/>
      <dgm:spPr/>
    </dgm:pt>
    <dgm:pt modelId="{5E434F75-A848-4CC3-9DD9-9DD88630C4A3}" type="pres">
      <dgm:prSet presAssocID="{CDD8A972-FA2D-420F-A454-4AF2FF9D5823}" presName="ParentBackground5" presStyleCnt="0"/>
      <dgm:spPr/>
    </dgm:pt>
    <dgm:pt modelId="{58E451D1-C00E-4BE7-9049-CA1193209154}" type="pres">
      <dgm:prSet presAssocID="{CDD8A972-FA2D-420F-A454-4AF2FF9D5823}" presName="ParentBackground" presStyleLbl="fgAcc1" presStyleIdx="2" presStyleCnt="7"/>
      <dgm:spPr/>
    </dgm:pt>
    <dgm:pt modelId="{8ECC40D0-5A92-4505-8F5B-3BD182D741D7}" type="pres">
      <dgm:prSet presAssocID="{CDD8A972-FA2D-420F-A454-4AF2FF9D5823}" presName="Parent5" presStyleLbl="revTx" presStyleIdx="0" presStyleCnt="0">
        <dgm:presLayoutVars>
          <dgm:chMax val="1"/>
          <dgm:chPref val="1"/>
          <dgm:bulletEnabled val="1"/>
        </dgm:presLayoutVars>
      </dgm:prSet>
      <dgm:spPr/>
    </dgm:pt>
    <dgm:pt modelId="{9FD21A9E-067C-49A0-899C-C9A7DDF62426}" type="pres">
      <dgm:prSet presAssocID="{E78BD11D-E84C-4E83-87D5-B5619BCD8C90}" presName="Accent4" presStyleCnt="0"/>
      <dgm:spPr/>
    </dgm:pt>
    <dgm:pt modelId="{34C0B75D-EE47-48B1-A484-98FC98CBF12B}" type="pres">
      <dgm:prSet presAssocID="{E78BD11D-E84C-4E83-87D5-B5619BCD8C90}" presName="Accent" presStyleLbl="node1" presStyleIdx="3" presStyleCnt="7"/>
      <dgm:spPr/>
    </dgm:pt>
    <dgm:pt modelId="{F63026A8-7AC5-4C44-A640-F4069F62FAC9}" type="pres">
      <dgm:prSet presAssocID="{E78BD11D-E84C-4E83-87D5-B5619BCD8C90}" presName="ParentBackground4" presStyleCnt="0"/>
      <dgm:spPr/>
    </dgm:pt>
    <dgm:pt modelId="{8F1F64C5-8B78-406E-94AA-0F249C7F4100}" type="pres">
      <dgm:prSet presAssocID="{E78BD11D-E84C-4E83-87D5-B5619BCD8C90}" presName="ParentBackground" presStyleLbl="fgAcc1" presStyleIdx="3" presStyleCnt="7"/>
      <dgm:spPr/>
    </dgm:pt>
    <dgm:pt modelId="{1B759A4C-A119-4CEF-A50F-011A2317BEFA}" type="pres">
      <dgm:prSet presAssocID="{E78BD11D-E84C-4E83-87D5-B5619BCD8C90}" presName="Parent4" presStyleLbl="revTx" presStyleIdx="0" presStyleCnt="0">
        <dgm:presLayoutVars>
          <dgm:chMax val="1"/>
          <dgm:chPref val="1"/>
          <dgm:bulletEnabled val="1"/>
        </dgm:presLayoutVars>
      </dgm:prSet>
      <dgm:spPr/>
    </dgm:pt>
    <dgm:pt modelId="{483E4B17-AE4A-4A7F-8638-966FF7771D51}" type="pres">
      <dgm:prSet presAssocID="{552205DB-57E0-4E4D-AAB8-71B0D34170BC}" presName="Accent3" presStyleCnt="0"/>
      <dgm:spPr/>
    </dgm:pt>
    <dgm:pt modelId="{57C3AB74-7587-4314-95E6-39D4802371BD}" type="pres">
      <dgm:prSet presAssocID="{552205DB-57E0-4E4D-AAB8-71B0D34170BC}" presName="Accent" presStyleLbl="node1" presStyleIdx="4" presStyleCnt="7"/>
      <dgm:spPr/>
    </dgm:pt>
    <dgm:pt modelId="{5D2F7888-14BA-41B3-8ADA-452BC3926FF7}" type="pres">
      <dgm:prSet presAssocID="{552205DB-57E0-4E4D-AAB8-71B0D34170BC}" presName="ParentBackground3" presStyleCnt="0"/>
      <dgm:spPr/>
    </dgm:pt>
    <dgm:pt modelId="{72A07E40-1600-4750-9669-5DC525DD3FEB}" type="pres">
      <dgm:prSet presAssocID="{552205DB-57E0-4E4D-AAB8-71B0D34170BC}" presName="ParentBackground" presStyleLbl="fgAcc1" presStyleIdx="4" presStyleCnt="7"/>
      <dgm:spPr/>
    </dgm:pt>
    <dgm:pt modelId="{F64C225D-9192-4B0E-A1F8-BB557CDD7BB2}" type="pres">
      <dgm:prSet presAssocID="{552205DB-57E0-4E4D-AAB8-71B0D34170BC}" presName="Parent3" presStyleLbl="revTx" presStyleIdx="0" presStyleCnt="0">
        <dgm:presLayoutVars>
          <dgm:chMax val="1"/>
          <dgm:chPref val="1"/>
          <dgm:bulletEnabled val="1"/>
        </dgm:presLayoutVars>
      </dgm:prSet>
      <dgm:spPr/>
    </dgm:pt>
    <dgm:pt modelId="{5D5EB4E4-4008-460D-AA96-72EDCC32F0EB}" type="pres">
      <dgm:prSet presAssocID="{BC0472DC-64F1-48AD-8B64-6FA9C7403D15}" presName="Accent2" presStyleCnt="0"/>
      <dgm:spPr/>
    </dgm:pt>
    <dgm:pt modelId="{C379AA93-2720-4CC0-9330-8B6D0455F70D}" type="pres">
      <dgm:prSet presAssocID="{BC0472DC-64F1-48AD-8B64-6FA9C7403D15}" presName="Accent" presStyleLbl="node1" presStyleIdx="5" presStyleCnt="7"/>
      <dgm:spPr/>
      <dgm:extLst>
        <a:ext uri="{E40237B7-FDA0-4F09-8148-C483321AD2D9}">
          <dgm14:cNvPr xmlns:dgm14="http://schemas.microsoft.com/office/drawing/2010/diagram" id="0" name="" title="Step 2"/>
        </a:ext>
      </dgm:extLst>
    </dgm:pt>
    <dgm:pt modelId="{22EA3A56-2286-4BBB-8A42-A9CD03D5E2F2}" type="pres">
      <dgm:prSet presAssocID="{BC0472DC-64F1-48AD-8B64-6FA9C7403D15}" presName="ParentBackground2" presStyleCnt="0"/>
      <dgm:spPr/>
    </dgm:pt>
    <dgm:pt modelId="{004DC993-F2C1-4790-8586-A66007742F75}" type="pres">
      <dgm:prSet presAssocID="{BC0472DC-64F1-48AD-8B64-6FA9C7403D15}" presName="ParentBackground" presStyleLbl="fgAcc1" presStyleIdx="5" presStyleCnt="7"/>
      <dgm:spPr/>
    </dgm:pt>
    <dgm:pt modelId="{8B2028B3-5D3D-46BD-8234-3795C5F5A695}" type="pres">
      <dgm:prSet presAssocID="{BC0472DC-64F1-48AD-8B64-6FA9C7403D15}" presName="Parent2" presStyleLbl="revTx" presStyleIdx="0" presStyleCnt="0">
        <dgm:presLayoutVars>
          <dgm:chMax val="1"/>
          <dgm:chPref val="1"/>
          <dgm:bulletEnabled val="1"/>
        </dgm:presLayoutVars>
      </dgm:prSet>
      <dgm:spPr/>
    </dgm:pt>
    <dgm:pt modelId="{6CA543E7-913A-416C-BB57-6399E851BA99}" type="pres">
      <dgm:prSet presAssocID="{9D7245CC-C513-4418-88A9-FE3B1E65B2E6}" presName="Accent1" presStyleCnt="0"/>
      <dgm:spPr/>
    </dgm:pt>
    <dgm:pt modelId="{A7BDFE11-381D-45B7-A64F-6ED6DD450B3D}" type="pres">
      <dgm:prSet presAssocID="{9D7245CC-C513-4418-88A9-FE3B1E65B2E6}" presName="Accent" presStyleLbl="node1" presStyleIdx="6" presStyleCnt="7"/>
      <dgm:spPr/>
      <dgm:extLst>
        <a:ext uri="{E40237B7-FDA0-4F09-8148-C483321AD2D9}">
          <dgm14:cNvPr xmlns:dgm14="http://schemas.microsoft.com/office/drawing/2010/diagram" id="0" name="" title="Step 1"/>
        </a:ext>
      </dgm:extLst>
    </dgm:pt>
    <dgm:pt modelId="{7FC43490-7B5C-423E-88E5-F0BD772B0354}" type="pres">
      <dgm:prSet presAssocID="{9D7245CC-C513-4418-88A9-FE3B1E65B2E6}" presName="ParentBackground1" presStyleCnt="0"/>
      <dgm:spPr/>
    </dgm:pt>
    <dgm:pt modelId="{7C1BFCD5-31A4-458C-91DB-01F38695A7B5}" type="pres">
      <dgm:prSet presAssocID="{9D7245CC-C513-4418-88A9-FE3B1E65B2E6}" presName="ParentBackground" presStyleLbl="fgAcc1" presStyleIdx="6" presStyleCnt="7"/>
      <dgm:spPr/>
    </dgm:pt>
    <dgm:pt modelId="{BB1BE69F-E91E-49BD-A1C1-053AAF462A8F}" type="pres">
      <dgm:prSet presAssocID="{9D7245CC-C513-4418-88A9-FE3B1E65B2E6}" presName="Parent1" presStyleLbl="revTx" presStyleIdx="0" presStyleCnt="0">
        <dgm:presLayoutVars>
          <dgm:chMax val="1"/>
          <dgm:chPref val="1"/>
          <dgm:bulletEnabled val="1"/>
        </dgm:presLayoutVars>
      </dgm:prSet>
      <dgm:spPr/>
    </dgm:pt>
  </dgm:ptLst>
  <dgm:cxnLst>
    <dgm:cxn modelId="{59BDCF05-C8EE-4613-B938-EA42E87E7E9A}" type="presOf" srcId="{CDD8A972-FA2D-420F-A454-4AF2FF9D5823}" destId="{58E451D1-C00E-4BE7-9049-CA1193209154}" srcOrd="0" destOrd="0" presId="urn:microsoft.com/office/officeart/2011/layout/CircleProcess"/>
    <dgm:cxn modelId="{DE0A420A-930F-4FBE-869B-FF5B1425A3AB}" type="presOf" srcId="{E138944A-4179-4983-ADA0-EABCDA1B1D3D}" destId="{F8E76313-6F5E-4726-941E-68C7AD3D3CD8}" srcOrd="1" destOrd="0" presId="urn:microsoft.com/office/officeart/2011/layout/CircleProcess"/>
    <dgm:cxn modelId="{43D0461B-242B-49EB-92AF-60269797F4EE}" type="presOf" srcId="{CF6E6004-78F0-445A-A697-4EDC1F48D32A}" destId="{2158F33F-2D59-43F2-B8C0-0695200D86C9}" srcOrd="0" destOrd="0" presId="urn:microsoft.com/office/officeart/2011/layout/CircleProcess"/>
    <dgm:cxn modelId="{8F85261C-F910-49A0-B8C6-C5D955ECECF8}" type="presOf" srcId="{BC0472DC-64F1-48AD-8B64-6FA9C7403D15}" destId="{8B2028B3-5D3D-46BD-8234-3795C5F5A695}" srcOrd="1" destOrd="0" presId="urn:microsoft.com/office/officeart/2011/layout/CircleProcess"/>
    <dgm:cxn modelId="{12017C1F-0A2D-422C-933C-428E2BB5693F}" type="presOf" srcId="{552205DB-57E0-4E4D-AAB8-71B0D34170BC}" destId="{72A07E40-1600-4750-9669-5DC525DD3FEB}" srcOrd="0" destOrd="0" presId="urn:microsoft.com/office/officeart/2011/layout/CircleProcess"/>
    <dgm:cxn modelId="{6B34D627-63B8-4190-B264-DEE7BECFA5FD}" type="presOf" srcId="{BC0472DC-64F1-48AD-8B64-6FA9C7403D15}" destId="{004DC993-F2C1-4790-8586-A66007742F75}" srcOrd="0" destOrd="0" presId="urn:microsoft.com/office/officeart/2011/layout/CircleProcess"/>
    <dgm:cxn modelId="{1E51713D-45C6-4F00-8A68-45BF19C51D42}" srcId="{03B40898-2DF1-4D8F-AE17-39A1D6984F24}" destId="{E78BD11D-E84C-4E83-87D5-B5619BCD8C90}" srcOrd="3" destOrd="0" parTransId="{CBC84F61-4753-4665-AF71-9796CC7E0949}" sibTransId="{F60F19BF-B562-4FBC-B1ED-4DE520A0796F}"/>
    <dgm:cxn modelId="{865A1662-5DDC-45A3-9275-1D3851D4AE06}" type="presOf" srcId="{CF6E6004-78F0-445A-A697-4EDC1F48D32A}" destId="{94BAD7ED-D5F6-425E-8C04-2FB9D038C6EC}" srcOrd="1" destOrd="0" presId="urn:microsoft.com/office/officeart/2011/layout/CircleProcess"/>
    <dgm:cxn modelId="{F8DFA268-3894-493C-915E-3002EEF74AD1}" srcId="{03B40898-2DF1-4D8F-AE17-39A1D6984F24}" destId="{CF6E6004-78F0-445A-A697-4EDC1F48D32A}" srcOrd="5" destOrd="0" parTransId="{17322A47-2893-414B-9F99-CB9689E299F6}" sibTransId="{A3AE831C-9645-44C3-9593-C9424BC45D10}"/>
    <dgm:cxn modelId="{02BF716B-422A-4E11-9182-3A9C7D9A8DAC}" type="presOf" srcId="{CDD8A972-FA2D-420F-A454-4AF2FF9D5823}" destId="{8ECC40D0-5A92-4505-8F5B-3BD182D741D7}" srcOrd="1" destOrd="0" presId="urn:microsoft.com/office/officeart/2011/layout/CircleProcess"/>
    <dgm:cxn modelId="{758A3970-8C42-41AB-BB19-4E6B77D50DC3}" type="presOf" srcId="{E78BD11D-E84C-4E83-87D5-B5619BCD8C90}" destId="{8F1F64C5-8B78-406E-94AA-0F249C7F4100}" srcOrd="0" destOrd="0" presId="urn:microsoft.com/office/officeart/2011/layout/CircleProcess"/>
    <dgm:cxn modelId="{7A7EB182-51AC-441A-AB61-AB86BBB7743F}" type="presOf" srcId="{9D7245CC-C513-4418-88A9-FE3B1E65B2E6}" destId="{7C1BFCD5-31A4-458C-91DB-01F38695A7B5}" srcOrd="0" destOrd="0" presId="urn:microsoft.com/office/officeart/2011/layout/CircleProcess"/>
    <dgm:cxn modelId="{0E5D2193-FC86-43B3-8DBD-C39464DF8D20}" type="presOf" srcId="{552205DB-57E0-4E4D-AAB8-71B0D34170BC}" destId="{F64C225D-9192-4B0E-A1F8-BB557CDD7BB2}" srcOrd="1" destOrd="0" presId="urn:microsoft.com/office/officeart/2011/layout/CircleProcess"/>
    <dgm:cxn modelId="{86B19AB7-F3A3-4FF1-A8A8-6747D8CEBA73}" srcId="{03B40898-2DF1-4D8F-AE17-39A1D6984F24}" destId="{CDD8A972-FA2D-420F-A454-4AF2FF9D5823}" srcOrd="4" destOrd="0" parTransId="{94443A8B-8CFF-4191-9D90-3621DFDF1026}" sibTransId="{121F34DE-2519-41EE-9030-102CAC4C07FA}"/>
    <dgm:cxn modelId="{AF2A78B8-ADAE-4E5C-940F-9F8888F132C2}" srcId="{03B40898-2DF1-4D8F-AE17-39A1D6984F24}" destId="{BC0472DC-64F1-48AD-8B64-6FA9C7403D15}" srcOrd="1" destOrd="0" parTransId="{747A26ED-D681-4448-8E66-C46D18B93DE8}" sibTransId="{944A1DDB-8321-49E9-AA97-0278D35B80B5}"/>
    <dgm:cxn modelId="{D96EFEBE-3205-468D-9B2E-53C6FB6ECBAB}" type="presOf" srcId="{E138944A-4179-4983-ADA0-EABCDA1B1D3D}" destId="{5EECE4C0-CECB-4CFB-86FA-3F2BBED664DB}" srcOrd="0" destOrd="0" presId="urn:microsoft.com/office/officeart/2011/layout/CircleProcess"/>
    <dgm:cxn modelId="{6E89DCCA-737E-45D0-BB45-94BDE05A3856}" type="presOf" srcId="{9D7245CC-C513-4418-88A9-FE3B1E65B2E6}" destId="{BB1BE69F-E91E-49BD-A1C1-053AAF462A8F}" srcOrd="1" destOrd="0" presId="urn:microsoft.com/office/officeart/2011/layout/CircleProcess"/>
    <dgm:cxn modelId="{2160CDD6-1A16-4C6A-B078-0D85738CF256}" srcId="{03B40898-2DF1-4D8F-AE17-39A1D6984F24}" destId="{552205DB-57E0-4E4D-AAB8-71B0D34170BC}" srcOrd="2" destOrd="0" parTransId="{3EDF61E8-6A47-4979-BCCB-0242C139583A}" sibTransId="{1C5B80C0-C363-48A4-BC22-1087038587F9}"/>
    <dgm:cxn modelId="{B65666DD-5A95-4918-8A9E-63E9277A65C3}" type="presOf" srcId="{E78BD11D-E84C-4E83-87D5-B5619BCD8C90}" destId="{1B759A4C-A119-4CEF-A50F-011A2317BEFA}" srcOrd="1" destOrd="0" presId="urn:microsoft.com/office/officeart/2011/layout/CircleProcess"/>
    <dgm:cxn modelId="{37B4F4EA-97FB-4FDE-9390-9942BD6E1799}" type="presOf" srcId="{03B40898-2DF1-4D8F-AE17-39A1D6984F24}" destId="{B020A65E-B079-4161-BC60-7CB39D01EA02}" srcOrd="0" destOrd="0" presId="urn:microsoft.com/office/officeart/2011/layout/CircleProcess"/>
    <dgm:cxn modelId="{7274F5F6-0E9F-47D5-A7FF-FF717BAEE432}" srcId="{03B40898-2DF1-4D8F-AE17-39A1D6984F24}" destId="{E138944A-4179-4983-ADA0-EABCDA1B1D3D}" srcOrd="6" destOrd="0" parTransId="{2F15AFBD-D808-4B65-BEF5-A3CCA43CE73A}" sibTransId="{6A330ACE-8DB4-42AF-93AF-6033E358A2E3}"/>
    <dgm:cxn modelId="{CBF9B2FB-7EBD-4075-AC6F-60BF21993DF6}" srcId="{03B40898-2DF1-4D8F-AE17-39A1D6984F24}" destId="{9D7245CC-C513-4418-88A9-FE3B1E65B2E6}" srcOrd="0" destOrd="0" parTransId="{BA82D20F-7643-4561-9DFF-B2172D0A7A78}" sibTransId="{7D16FFE3-4DF9-4DB4-B6EC-52A5CA8D5039}"/>
    <dgm:cxn modelId="{12631700-B1EE-4093-933D-2DF12196FE9B}" type="presParOf" srcId="{B020A65E-B079-4161-BC60-7CB39D01EA02}" destId="{9DEFFB7D-9D11-4430-A003-BA1493599CF3}" srcOrd="0" destOrd="0" presId="urn:microsoft.com/office/officeart/2011/layout/CircleProcess"/>
    <dgm:cxn modelId="{FA647D45-F3FF-4017-882C-74A3A62568C6}" type="presParOf" srcId="{9DEFFB7D-9D11-4430-A003-BA1493599CF3}" destId="{F3767E4F-914A-4140-AD77-A937B8D311E9}" srcOrd="0" destOrd="0" presId="urn:microsoft.com/office/officeart/2011/layout/CircleProcess"/>
    <dgm:cxn modelId="{5429A089-7543-4169-A00B-50F2437EEC7C}" type="presParOf" srcId="{B020A65E-B079-4161-BC60-7CB39D01EA02}" destId="{D98AE84B-CDD5-4921-AECD-31C79F64F2D6}" srcOrd="1" destOrd="0" presId="urn:microsoft.com/office/officeart/2011/layout/CircleProcess"/>
    <dgm:cxn modelId="{8D8B8245-E620-4BD8-A7E4-A124D34FA1D4}" type="presParOf" srcId="{D98AE84B-CDD5-4921-AECD-31C79F64F2D6}" destId="{5EECE4C0-CECB-4CFB-86FA-3F2BBED664DB}" srcOrd="0" destOrd="0" presId="urn:microsoft.com/office/officeart/2011/layout/CircleProcess"/>
    <dgm:cxn modelId="{E77A9522-054E-4A5A-B65D-BFF68350CA90}" type="presParOf" srcId="{B020A65E-B079-4161-BC60-7CB39D01EA02}" destId="{F8E76313-6F5E-4726-941E-68C7AD3D3CD8}" srcOrd="2" destOrd="0" presId="urn:microsoft.com/office/officeart/2011/layout/CircleProcess"/>
    <dgm:cxn modelId="{C0C4C340-423A-460F-82AF-7DBD83B1413A}" type="presParOf" srcId="{B020A65E-B079-4161-BC60-7CB39D01EA02}" destId="{0822CC76-CDBC-481E-AF9E-BC17260A15E7}" srcOrd="3" destOrd="0" presId="urn:microsoft.com/office/officeart/2011/layout/CircleProcess"/>
    <dgm:cxn modelId="{FF006F53-7CC4-4B7C-8592-675BAE649140}" type="presParOf" srcId="{0822CC76-CDBC-481E-AF9E-BC17260A15E7}" destId="{ADA68266-43A2-4162-8656-770027A69C6D}" srcOrd="0" destOrd="0" presId="urn:microsoft.com/office/officeart/2011/layout/CircleProcess"/>
    <dgm:cxn modelId="{07E991AF-C776-44F2-A068-EE8E50A7694C}" type="presParOf" srcId="{B020A65E-B079-4161-BC60-7CB39D01EA02}" destId="{916E60D0-41A4-44F5-91F7-585DD25FE0D3}" srcOrd="4" destOrd="0" presId="urn:microsoft.com/office/officeart/2011/layout/CircleProcess"/>
    <dgm:cxn modelId="{C04D287E-4923-4AC2-8E56-E76D19DD7612}" type="presParOf" srcId="{916E60D0-41A4-44F5-91F7-585DD25FE0D3}" destId="{2158F33F-2D59-43F2-B8C0-0695200D86C9}" srcOrd="0" destOrd="0" presId="urn:microsoft.com/office/officeart/2011/layout/CircleProcess"/>
    <dgm:cxn modelId="{6BCCB44A-623E-47D8-AAEF-A4DC2571BD73}" type="presParOf" srcId="{B020A65E-B079-4161-BC60-7CB39D01EA02}" destId="{94BAD7ED-D5F6-425E-8C04-2FB9D038C6EC}" srcOrd="5" destOrd="0" presId="urn:microsoft.com/office/officeart/2011/layout/CircleProcess"/>
    <dgm:cxn modelId="{FD7BECDC-81CB-45F2-9B8F-F8468859E2F0}" type="presParOf" srcId="{B020A65E-B079-4161-BC60-7CB39D01EA02}" destId="{5F47A11A-75E8-45C0-8CFF-7B40CAE42997}" srcOrd="6" destOrd="0" presId="urn:microsoft.com/office/officeart/2011/layout/CircleProcess"/>
    <dgm:cxn modelId="{D6A17018-DEC8-4628-AD62-DA7A5E70ED5C}" type="presParOf" srcId="{5F47A11A-75E8-45C0-8CFF-7B40CAE42997}" destId="{F38B0D10-DE51-4379-8FEF-4CAB9DFE9170}" srcOrd="0" destOrd="0" presId="urn:microsoft.com/office/officeart/2011/layout/CircleProcess"/>
    <dgm:cxn modelId="{6690F53D-BB8B-4378-A365-D8D22FD1D3D4}" type="presParOf" srcId="{B020A65E-B079-4161-BC60-7CB39D01EA02}" destId="{5E434F75-A848-4CC3-9DD9-9DD88630C4A3}" srcOrd="7" destOrd="0" presId="urn:microsoft.com/office/officeart/2011/layout/CircleProcess"/>
    <dgm:cxn modelId="{B2BFAB5E-CF76-4222-9B4F-AE4703A7A00F}" type="presParOf" srcId="{5E434F75-A848-4CC3-9DD9-9DD88630C4A3}" destId="{58E451D1-C00E-4BE7-9049-CA1193209154}" srcOrd="0" destOrd="0" presId="urn:microsoft.com/office/officeart/2011/layout/CircleProcess"/>
    <dgm:cxn modelId="{000C70F6-34FA-4B5B-8AD4-2F917ECABAD9}" type="presParOf" srcId="{B020A65E-B079-4161-BC60-7CB39D01EA02}" destId="{8ECC40D0-5A92-4505-8F5B-3BD182D741D7}" srcOrd="8" destOrd="0" presId="urn:microsoft.com/office/officeart/2011/layout/CircleProcess"/>
    <dgm:cxn modelId="{802C7E25-5888-452D-8ECD-D8804D578CF5}" type="presParOf" srcId="{B020A65E-B079-4161-BC60-7CB39D01EA02}" destId="{9FD21A9E-067C-49A0-899C-C9A7DDF62426}" srcOrd="9" destOrd="0" presId="urn:microsoft.com/office/officeart/2011/layout/CircleProcess"/>
    <dgm:cxn modelId="{EF4BD327-6373-4235-AD01-75878C94ECE5}" type="presParOf" srcId="{9FD21A9E-067C-49A0-899C-C9A7DDF62426}" destId="{34C0B75D-EE47-48B1-A484-98FC98CBF12B}" srcOrd="0" destOrd="0" presId="urn:microsoft.com/office/officeart/2011/layout/CircleProcess"/>
    <dgm:cxn modelId="{F777BE9F-36B5-45B3-938C-398F3C4B9EBD}" type="presParOf" srcId="{B020A65E-B079-4161-BC60-7CB39D01EA02}" destId="{F63026A8-7AC5-4C44-A640-F4069F62FAC9}" srcOrd="10" destOrd="0" presId="urn:microsoft.com/office/officeart/2011/layout/CircleProcess"/>
    <dgm:cxn modelId="{D8DCDE38-D510-45B2-B57F-30F11DA3C647}" type="presParOf" srcId="{F63026A8-7AC5-4C44-A640-F4069F62FAC9}" destId="{8F1F64C5-8B78-406E-94AA-0F249C7F4100}" srcOrd="0" destOrd="0" presId="urn:microsoft.com/office/officeart/2011/layout/CircleProcess"/>
    <dgm:cxn modelId="{AE658EB4-B893-4224-A0DB-C91373D61A01}" type="presParOf" srcId="{B020A65E-B079-4161-BC60-7CB39D01EA02}" destId="{1B759A4C-A119-4CEF-A50F-011A2317BEFA}" srcOrd="11" destOrd="0" presId="urn:microsoft.com/office/officeart/2011/layout/CircleProcess"/>
    <dgm:cxn modelId="{F50F1240-D12F-4C25-B820-2A7BAC3CDC0A}" type="presParOf" srcId="{B020A65E-B079-4161-BC60-7CB39D01EA02}" destId="{483E4B17-AE4A-4A7F-8638-966FF7771D51}" srcOrd="12" destOrd="0" presId="urn:microsoft.com/office/officeart/2011/layout/CircleProcess"/>
    <dgm:cxn modelId="{04698C7F-2704-4615-A7D0-46D0DB12C620}" type="presParOf" srcId="{483E4B17-AE4A-4A7F-8638-966FF7771D51}" destId="{57C3AB74-7587-4314-95E6-39D4802371BD}" srcOrd="0" destOrd="0" presId="urn:microsoft.com/office/officeart/2011/layout/CircleProcess"/>
    <dgm:cxn modelId="{044E3506-BF1F-4EF3-A16D-09721998BE90}" type="presParOf" srcId="{B020A65E-B079-4161-BC60-7CB39D01EA02}" destId="{5D2F7888-14BA-41B3-8ADA-452BC3926FF7}" srcOrd="13" destOrd="0" presId="urn:microsoft.com/office/officeart/2011/layout/CircleProcess"/>
    <dgm:cxn modelId="{4A86B7F5-D2EA-4B78-8C1B-38444CC0DC9E}" type="presParOf" srcId="{5D2F7888-14BA-41B3-8ADA-452BC3926FF7}" destId="{72A07E40-1600-4750-9669-5DC525DD3FEB}" srcOrd="0" destOrd="0" presId="urn:microsoft.com/office/officeart/2011/layout/CircleProcess"/>
    <dgm:cxn modelId="{B9392028-DABD-401D-8B2D-559A26776C13}" type="presParOf" srcId="{B020A65E-B079-4161-BC60-7CB39D01EA02}" destId="{F64C225D-9192-4B0E-A1F8-BB557CDD7BB2}" srcOrd="14" destOrd="0" presId="urn:microsoft.com/office/officeart/2011/layout/CircleProcess"/>
    <dgm:cxn modelId="{C95E84AE-1665-473B-812D-E8B8E4E37BB5}" type="presParOf" srcId="{B020A65E-B079-4161-BC60-7CB39D01EA02}" destId="{5D5EB4E4-4008-460D-AA96-72EDCC32F0EB}" srcOrd="15" destOrd="0" presId="urn:microsoft.com/office/officeart/2011/layout/CircleProcess"/>
    <dgm:cxn modelId="{689A51CC-5085-44DF-8A0F-6EFD66BCE6E9}" type="presParOf" srcId="{5D5EB4E4-4008-460D-AA96-72EDCC32F0EB}" destId="{C379AA93-2720-4CC0-9330-8B6D0455F70D}" srcOrd="0" destOrd="0" presId="urn:microsoft.com/office/officeart/2011/layout/CircleProcess"/>
    <dgm:cxn modelId="{08A0CB0A-0094-45B4-A1D3-32BEEBAEA455}" type="presParOf" srcId="{B020A65E-B079-4161-BC60-7CB39D01EA02}" destId="{22EA3A56-2286-4BBB-8A42-A9CD03D5E2F2}" srcOrd="16" destOrd="0" presId="urn:microsoft.com/office/officeart/2011/layout/CircleProcess"/>
    <dgm:cxn modelId="{BFDCF46C-5DF3-40E4-AF8A-DCDCA4F7088F}" type="presParOf" srcId="{22EA3A56-2286-4BBB-8A42-A9CD03D5E2F2}" destId="{004DC993-F2C1-4790-8586-A66007742F75}" srcOrd="0" destOrd="0" presId="urn:microsoft.com/office/officeart/2011/layout/CircleProcess"/>
    <dgm:cxn modelId="{266AF3F8-556B-4CFB-9D08-AFE57ADCF9A6}" type="presParOf" srcId="{B020A65E-B079-4161-BC60-7CB39D01EA02}" destId="{8B2028B3-5D3D-46BD-8234-3795C5F5A695}" srcOrd="17" destOrd="0" presId="urn:microsoft.com/office/officeart/2011/layout/CircleProcess"/>
    <dgm:cxn modelId="{3782AF5E-0DD3-475C-A150-6F246B995A1E}" type="presParOf" srcId="{B020A65E-B079-4161-BC60-7CB39D01EA02}" destId="{6CA543E7-913A-416C-BB57-6399E851BA99}" srcOrd="18" destOrd="0" presId="urn:microsoft.com/office/officeart/2011/layout/CircleProcess"/>
    <dgm:cxn modelId="{7CB89AAC-BF68-418A-9C84-C14DFD5B18DA}" type="presParOf" srcId="{6CA543E7-913A-416C-BB57-6399E851BA99}" destId="{A7BDFE11-381D-45B7-A64F-6ED6DD450B3D}" srcOrd="0" destOrd="0" presId="urn:microsoft.com/office/officeart/2011/layout/CircleProcess"/>
    <dgm:cxn modelId="{60FFF057-0F00-4670-B16B-F1AB9086289E}" type="presParOf" srcId="{B020A65E-B079-4161-BC60-7CB39D01EA02}" destId="{7FC43490-7B5C-423E-88E5-F0BD772B0354}" srcOrd="19" destOrd="0" presId="urn:microsoft.com/office/officeart/2011/layout/CircleProcess"/>
    <dgm:cxn modelId="{15917247-909F-49CB-A052-FCAF67FBDAC9}" type="presParOf" srcId="{7FC43490-7B5C-423E-88E5-F0BD772B0354}" destId="{7C1BFCD5-31A4-458C-91DB-01F38695A7B5}" srcOrd="0" destOrd="0" presId="urn:microsoft.com/office/officeart/2011/layout/CircleProcess"/>
    <dgm:cxn modelId="{A27A2D82-1EB1-4BEC-B30D-22FB828CA49F}" type="presParOf" srcId="{B020A65E-B079-4161-BC60-7CB39D01EA02}" destId="{BB1BE69F-E91E-49BD-A1C1-053AAF462A8F}" srcOrd="20" destOrd="0" presId="urn:microsoft.com/office/officeart/2011/layout/Circle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B40898-2DF1-4D8F-AE17-39A1D6984F24}" type="doc">
      <dgm:prSet loTypeId="urn:microsoft.com/office/officeart/2011/layout/CircleProcess" loCatId="process" qsTypeId="urn:microsoft.com/office/officeart/2005/8/quickstyle/simple2" qsCatId="simple" csTypeId="urn:microsoft.com/office/officeart/2005/8/colors/accent1_2" csCatId="accent1" phldr="1"/>
      <dgm:spPr/>
      <dgm:t>
        <a:bodyPr/>
        <a:lstStyle/>
        <a:p>
          <a:endParaRPr lang="en-US"/>
        </a:p>
      </dgm:t>
    </dgm:pt>
    <dgm:pt modelId="{9D7245CC-C513-4418-88A9-FE3B1E65B2E6}">
      <dgm:prSet phldrT="[Text]"/>
      <dgm:spPr/>
      <dgm:t>
        <a:bodyPr/>
        <a:lstStyle/>
        <a:p>
          <a:pPr algn="ctr"/>
          <a:r>
            <a:rPr lang="en-US" b="1" dirty="0"/>
            <a:t>Discussion and Discovery  </a:t>
          </a:r>
        </a:p>
      </dgm:t>
      <dgm:extLst>
        <a:ext uri="{E40237B7-FDA0-4F09-8148-C483321AD2D9}">
          <dgm14:cNvPr xmlns:dgm14="http://schemas.microsoft.com/office/drawing/2010/diagram" id="0" name="" title="Step 1 title"/>
        </a:ext>
      </dgm:extLst>
    </dgm:pt>
    <dgm:pt modelId="{BA82D20F-7643-4561-9DFF-B2172D0A7A78}" type="parTrans" cxnId="{CBF9B2FB-7EBD-4075-AC6F-60BF21993DF6}">
      <dgm:prSet/>
      <dgm:spPr/>
      <dgm:t>
        <a:bodyPr/>
        <a:lstStyle/>
        <a:p>
          <a:pPr algn="ctr"/>
          <a:endParaRPr lang="en-US" b="1"/>
        </a:p>
      </dgm:t>
    </dgm:pt>
    <dgm:pt modelId="{7D16FFE3-4DF9-4DB4-B6EC-52A5CA8D5039}" type="sibTrans" cxnId="{CBF9B2FB-7EBD-4075-AC6F-60BF21993DF6}">
      <dgm:prSet/>
      <dgm:spPr/>
      <dgm:t>
        <a:bodyPr/>
        <a:lstStyle/>
        <a:p>
          <a:pPr algn="ctr"/>
          <a:endParaRPr lang="en-US" b="1"/>
        </a:p>
      </dgm:t>
    </dgm:pt>
    <dgm:pt modelId="{BC0472DC-64F1-48AD-8B64-6FA9C7403D15}">
      <dgm:prSet phldrT="[Text]"/>
      <dgm:spPr/>
      <dgm:t>
        <a:bodyPr/>
        <a:lstStyle/>
        <a:p>
          <a:pPr algn="ctr"/>
          <a:r>
            <a:rPr lang="en-US" b="1" dirty="0"/>
            <a:t>Data Collection </a:t>
          </a:r>
        </a:p>
      </dgm:t>
      <dgm:extLst>
        <a:ext uri="{E40237B7-FDA0-4F09-8148-C483321AD2D9}">
          <dgm14:cNvPr xmlns:dgm14="http://schemas.microsoft.com/office/drawing/2010/diagram" id="0" name="" title="Step 2 title"/>
        </a:ext>
      </dgm:extLst>
    </dgm:pt>
    <dgm:pt modelId="{747A26ED-D681-4448-8E66-C46D18B93DE8}" type="parTrans" cxnId="{AF2A78B8-ADAE-4E5C-940F-9F8888F132C2}">
      <dgm:prSet/>
      <dgm:spPr/>
      <dgm:t>
        <a:bodyPr/>
        <a:lstStyle/>
        <a:p>
          <a:pPr algn="ctr"/>
          <a:endParaRPr lang="en-US" b="1"/>
        </a:p>
      </dgm:t>
    </dgm:pt>
    <dgm:pt modelId="{944A1DDB-8321-49E9-AA97-0278D35B80B5}" type="sibTrans" cxnId="{AF2A78B8-ADAE-4E5C-940F-9F8888F132C2}">
      <dgm:prSet/>
      <dgm:spPr/>
      <dgm:t>
        <a:bodyPr/>
        <a:lstStyle/>
        <a:p>
          <a:pPr algn="ctr"/>
          <a:endParaRPr lang="en-US" b="1"/>
        </a:p>
      </dgm:t>
    </dgm:pt>
    <dgm:pt modelId="{E78BD11D-E84C-4E83-87D5-B5619BCD8C90}">
      <dgm:prSet phldrT="[Text]"/>
      <dgm:spPr/>
      <dgm:t>
        <a:bodyPr/>
        <a:lstStyle/>
        <a:p>
          <a:pPr algn="ctr"/>
          <a:r>
            <a:rPr lang="en-US" b="1" dirty="0"/>
            <a:t>Uniting the project development  </a:t>
          </a:r>
        </a:p>
      </dgm:t>
      <dgm:extLst>
        <a:ext uri="{E40237B7-FDA0-4F09-8148-C483321AD2D9}">
          <dgm14:cNvPr xmlns:dgm14="http://schemas.microsoft.com/office/drawing/2010/diagram" id="0" name="" title="Step 2 title"/>
        </a:ext>
      </dgm:extLst>
    </dgm:pt>
    <dgm:pt modelId="{CBC84F61-4753-4665-AF71-9796CC7E0949}" type="parTrans" cxnId="{1E51713D-45C6-4F00-8A68-45BF19C51D42}">
      <dgm:prSet/>
      <dgm:spPr/>
      <dgm:t>
        <a:bodyPr/>
        <a:lstStyle/>
        <a:p>
          <a:pPr algn="ctr"/>
          <a:endParaRPr lang="en-SG" b="1"/>
        </a:p>
      </dgm:t>
    </dgm:pt>
    <dgm:pt modelId="{F60F19BF-B562-4FBC-B1ED-4DE520A0796F}" type="sibTrans" cxnId="{1E51713D-45C6-4F00-8A68-45BF19C51D42}">
      <dgm:prSet/>
      <dgm:spPr/>
      <dgm:t>
        <a:bodyPr/>
        <a:lstStyle/>
        <a:p>
          <a:pPr algn="ctr"/>
          <a:endParaRPr lang="en-SG" b="1"/>
        </a:p>
      </dgm:t>
    </dgm:pt>
    <dgm:pt modelId="{CDD8A972-FA2D-420F-A454-4AF2FF9D5823}">
      <dgm:prSet phldrT="[Text]"/>
      <dgm:spPr/>
      <dgm:t>
        <a:bodyPr/>
        <a:lstStyle/>
        <a:p>
          <a:pPr algn="ctr"/>
          <a:r>
            <a:rPr lang="en-US" b="1" dirty="0"/>
            <a:t> Deploying finalized product  </a:t>
          </a:r>
        </a:p>
      </dgm:t>
      <dgm:extLst>
        <a:ext uri="{E40237B7-FDA0-4F09-8148-C483321AD2D9}">
          <dgm14:cNvPr xmlns:dgm14="http://schemas.microsoft.com/office/drawing/2010/diagram" id="0" name="" title="Step 2 title"/>
        </a:ext>
      </dgm:extLst>
    </dgm:pt>
    <dgm:pt modelId="{94443A8B-8CFF-4191-9D90-3621DFDF1026}" type="parTrans" cxnId="{86B19AB7-F3A3-4FF1-A8A8-6747D8CEBA73}">
      <dgm:prSet/>
      <dgm:spPr/>
      <dgm:t>
        <a:bodyPr/>
        <a:lstStyle/>
        <a:p>
          <a:pPr algn="ctr"/>
          <a:endParaRPr lang="en-SG" b="1"/>
        </a:p>
      </dgm:t>
    </dgm:pt>
    <dgm:pt modelId="{121F34DE-2519-41EE-9030-102CAC4C07FA}" type="sibTrans" cxnId="{86B19AB7-F3A3-4FF1-A8A8-6747D8CEBA73}">
      <dgm:prSet/>
      <dgm:spPr/>
      <dgm:t>
        <a:bodyPr/>
        <a:lstStyle/>
        <a:p>
          <a:pPr algn="ctr"/>
          <a:endParaRPr lang="en-SG" b="1"/>
        </a:p>
      </dgm:t>
    </dgm:pt>
    <dgm:pt modelId="{552205DB-57E0-4E4D-AAB8-71B0D34170BC}">
      <dgm:prSet phldrT="[Text]"/>
      <dgm:spPr/>
      <dgm:t>
        <a:bodyPr/>
        <a:lstStyle/>
        <a:p>
          <a:pPr algn="ctr"/>
          <a:r>
            <a:rPr lang="en-US" b="1" dirty="0"/>
            <a:t>Working with Data </a:t>
          </a:r>
        </a:p>
      </dgm:t>
      <dgm:extLst>
        <a:ext uri="{E40237B7-FDA0-4F09-8148-C483321AD2D9}">
          <dgm14:cNvPr xmlns:dgm14="http://schemas.microsoft.com/office/drawing/2010/diagram" id="0" name="" title="Step 2 title"/>
        </a:ext>
      </dgm:extLst>
    </dgm:pt>
    <dgm:pt modelId="{3EDF61E8-6A47-4979-BCCB-0242C139583A}" type="parTrans" cxnId="{2160CDD6-1A16-4C6A-B078-0D85738CF256}">
      <dgm:prSet/>
      <dgm:spPr/>
      <dgm:t>
        <a:bodyPr/>
        <a:lstStyle/>
        <a:p>
          <a:pPr algn="ctr"/>
          <a:endParaRPr lang="en-SG" b="1"/>
        </a:p>
      </dgm:t>
    </dgm:pt>
    <dgm:pt modelId="{1C5B80C0-C363-48A4-BC22-1087038587F9}" type="sibTrans" cxnId="{2160CDD6-1A16-4C6A-B078-0D85738CF256}">
      <dgm:prSet/>
      <dgm:spPr/>
      <dgm:t>
        <a:bodyPr/>
        <a:lstStyle/>
        <a:p>
          <a:pPr algn="ctr"/>
          <a:endParaRPr lang="en-SG" b="1"/>
        </a:p>
      </dgm:t>
    </dgm:pt>
    <dgm:pt modelId="{B020A65E-B079-4161-BC60-7CB39D01EA02}" type="pres">
      <dgm:prSet presAssocID="{03B40898-2DF1-4D8F-AE17-39A1D6984F24}" presName="Name0" presStyleCnt="0">
        <dgm:presLayoutVars>
          <dgm:chMax val="11"/>
          <dgm:chPref val="11"/>
          <dgm:dir/>
          <dgm:resizeHandles/>
        </dgm:presLayoutVars>
      </dgm:prSet>
      <dgm:spPr/>
    </dgm:pt>
    <dgm:pt modelId="{5F47A11A-75E8-45C0-8CFF-7B40CAE42997}" type="pres">
      <dgm:prSet presAssocID="{CDD8A972-FA2D-420F-A454-4AF2FF9D5823}" presName="Accent5" presStyleCnt="0"/>
      <dgm:spPr/>
    </dgm:pt>
    <dgm:pt modelId="{F38B0D10-DE51-4379-8FEF-4CAB9DFE9170}" type="pres">
      <dgm:prSet presAssocID="{CDD8A972-FA2D-420F-A454-4AF2FF9D5823}" presName="Accent" presStyleLbl="node1" presStyleIdx="0" presStyleCnt="5"/>
      <dgm:spPr/>
    </dgm:pt>
    <dgm:pt modelId="{5E434F75-A848-4CC3-9DD9-9DD88630C4A3}" type="pres">
      <dgm:prSet presAssocID="{CDD8A972-FA2D-420F-A454-4AF2FF9D5823}" presName="ParentBackground5" presStyleCnt="0"/>
      <dgm:spPr/>
    </dgm:pt>
    <dgm:pt modelId="{58E451D1-C00E-4BE7-9049-CA1193209154}" type="pres">
      <dgm:prSet presAssocID="{CDD8A972-FA2D-420F-A454-4AF2FF9D5823}" presName="ParentBackground" presStyleLbl="fgAcc1" presStyleIdx="0" presStyleCnt="5"/>
      <dgm:spPr/>
    </dgm:pt>
    <dgm:pt modelId="{8ECC40D0-5A92-4505-8F5B-3BD182D741D7}" type="pres">
      <dgm:prSet presAssocID="{CDD8A972-FA2D-420F-A454-4AF2FF9D5823}" presName="Parent5" presStyleLbl="revTx" presStyleIdx="0" presStyleCnt="0">
        <dgm:presLayoutVars>
          <dgm:chMax val="1"/>
          <dgm:chPref val="1"/>
          <dgm:bulletEnabled val="1"/>
        </dgm:presLayoutVars>
      </dgm:prSet>
      <dgm:spPr/>
    </dgm:pt>
    <dgm:pt modelId="{9FD21A9E-067C-49A0-899C-C9A7DDF62426}" type="pres">
      <dgm:prSet presAssocID="{E78BD11D-E84C-4E83-87D5-B5619BCD8C90}" presName="Accent4" presStyleCnt="0"/>
      <dgm:spPr/>
    </dgm:pt>
    <dgm:pt modelId="{34C0B75D-EE47-48B1-A484-98FC98CBF12B}" type="pres">
      <dgm:prSet presAssocID="{E78BD11D-E84C-4E83-87D5-B5619BCD8C90}" presName="Accent" presStyleLbl="node1" presStyleIdx="1" presStyleCnt="5"/>
      <dgm:spPr/>
    </dgm:pt>
    <dgm:pt modelId="{F63026A8-7AC5-4C44-A640-F4069F62FAC9}" type="pres">
      <dgm:prSet presAssocID="{E78BD11D-E84C-4E83-87D5-B5619BCD8C90}" presName="ParentBackground4" presStyleCnt="0"/>
      <dgm:spPr/>
    </dgm:pt>
    <dgm:pt modelId="{8F1F64C5-8B78-406E-94AA-0F249C7F4100}" type="pres">
      <dgm:prSet presAssocID="{E78BD11D-E84C-4E83-87D5-B5619BCD8C90}" presName="ParentBackground" presStyleLbl="fgAcc1" presStyleIdx="1" presStyleCnt="5"/>
      <dgm:spPr/>
    </dgm:pt>
    <dgm:pt modelId="{1B759A4C-A119-4CEF-A50F-011A2317BEFA}" type="pres">
      <dgm:prSet presAssocID="{E78BD11D-E84C-4E83-87D5-B5619BCD8C90}" presName="Parent4" presStyleLbl="revTx" presStyleIdx="0" presStyleCnt="0">
        <dgm:presLayoutVars>
          <dgm:chMax val="1"/>
          <dgm:chPref val="1"/>
          <dgm:bulletEnabled val="1"/>
        </dgm:presLayoutVars>
      </dgm:prSet>
      <dgm:spPr/>
    </dgm:pt>
    <dgm:pt modelId="{483E4B17-AE4A-4A7F-8638-966FF7771D51}" type="pres">
      <dgm:prSet presAssocID="{552205DB-57E0-4E4D-AAB8-71B0D34170BC}" presName="Accent3" presStyleCnt="0"/>
      <dgm:spPr/>
    </dgm:pt>
    <dgm:pt modelId="{57C3AB74-7587-4314-95E6-39D4802371BD}" type="pres">
      <dgm:prSet presAssocID="{552205DB-57E0-4E4D-AAB8-71B0D34170BC}" presName="Accent" presStyleLbl="node1" presStyleIdx="2" presStyleCnt="5"/>
      <dgm:spPr/>
    </dgm:pt>
    <dgm:pt modelId="{5D2F7888-14BA-41B3-8ADA-452BC3926FF7}" type="pres">
      <dgm:prSet presAssocID="{552205DB-57E0-4E4D-AAB8-71B0D34170BC}" presName="ParentBackground3" presStyleCnt="0"/>
      <dgm:spPr/>
    </dgm:pt>
    <dgm:pt modelId="{72A07E40-1600-4750-9669-5DC525DD3FEB}" type="pres">
      <dgm:prSet presAssocID="{552205DB-57E0-4E4D-AAB8-71B0D34170BC}" presName="ParentBackground" presStyleLbl="fgAcc1" presStyleIdx="2" presStyleCnt="5"/>
      <dgm:spPr/>
    </dgm:pt>
    <dgm:pt modelId="{F64C225D-9192-4B0E-A1F8-BB557CDD7BB2}" type="pres">
      <dgm:prSet presAssocID="{552205DB-57E0-4E4D-AAB8-71B0D34170BC}" presName="Parent3" presStyleLbl="revTx" presStyleIdx="0" presStyleCnt="0">
        <dgm:presLayoutVars>
          <dgm:chMax val="1"/>
          <dgm:chPref val="1"/>
          <dgm:bulletEnabled val="1"/>
        </dgm:presLayoutVars>
      </dgm:prSet>
      <dgm:spPr/>
    </dgm:pt>
    <dgm:pt modelId="{5D5EB4E4-4008-460D-AA96-72EDCC32F0EB}" type="pres">
      <dgm:prSet presAssocID="{BC0472DC-64F1-48AD-8B64-6FA9C7403D15}" presName="Accent2" presStyleCnt="0"/>
      <dgm:spPr/>
    </dgm:pt>
    <dgm:pt modelId="{C379AA93-2720-4CC0-9330-8B6D0455F70D}" type="pres">
      <dgm:prSet presAssocID="{BC0472DC-64F1-48AD-8B64-6FA9C7403D15}" presName="Accent" presStyleLbl="node1" presStyleIdx="3" presStyleCnt="5"/>
      <dgm:spPr/>
      <dgm:extLst>
        <a:ext uri="{E40237B7-FDA0-4F09-8148-C483321AD2D9}">
          <dgm14:cNvPr xmlns:dgm14="http://schemas.microsoft.com/office/drawing/2010/diagram" id="0" name="" title="Step 2"/>
        </a:ext>
      </dgm:extLst>
    </dgm:pt>
    <dgm:pt modelId="{22EA3A56-2286-4BBB-8A42-A9CD03D5E2F2}" type="pres">
      <dgm:prSet presAssocID="{BC0472DC-64F1-48AD-8B64-6FA9C7403D15}" presName="ParentBackground2" presStyleCnt="0"/>
      <dgm:spPr/>
    </dgm:pt>
    <dgm:pt modelId="{004DC993-F2C1-4790-8586-A66007742F75}" type="pres">
      <dgm:prSet presAssocID="{BC0472DC-64F1-48AD-8B64-6FA9C7403D15}" presName="ParentBackground" presStyleLbl="fgAcc1" presStyleIdx="3" presStyleCnt="5"/>
      <dgm:spPr/>
    </dgm:pt>
    <dgm:pt modelId="{8B2028B3-5D3D-46BD-8234-3795C5F5A695}" type="pres">
      <dgm:prSet presAssocID="{BC0472DC-64F1-48AD-8B64-6FA9C7403D15}" presName="Parent2" presStyleLbl="revTx" presStyleIdx="0" presStyleCnt="0">
        <dgm:presLayoutVars>
          <dgm:chMax val="1"/>
          <dgm:chPref val="1"/>
          <dgm:bulletEnabled val="1"/>
        </dgm:presLayoutVars>
      </dgm:prSet>
      <dgm:spPr/>
    </dgm:pt>
    <dgm:pt modelId="{6CA543E7-913A-416C-BB57-6399E851BA99}" type="pres">
      <dgm:prSet presAssocID="{9D7245CC-C513-4418-88A9-FE3B1E65B2E6}" presName="Accent1" presStyleCnt="0"/>
      <dgm:spPr/>
    </dgm:pt>
    <dgm:pt modelId="{A7BDFE11-381D-45B7-A64F-6ED6DD450B3D}" type="pres">
      <dgm:prSet presAssocID="{9D7245CC-C513-4418-88A9-FE3B1E65B2E6}" presName="Accent" presStyleLbl="node1" presStyleIdx="4" presStyleCnt="5"/>
      <dgm:spPr/>
      <dgm:extLst>
        <a:ext uri="{E40237B7-FDA0-4F09-8148-C483321AD2D9}">
          <dgm14:cNvPr xmlns:dgm14="http://schemas.microsoft.com/office/drawing/2010/diagram" id="0" name="" title="Step 1"/>
        </a:ext>
      </dgm:extLst>
    </dgm:pt>
    <dgm:pt modelId="{7FC43490-7B5C-423E-88E5-F0BD772B0354}" type="pres">
      <dgm:prSet presAssocID="{9D7245CC-C513-4418-88A9-FE3B1E65B2E6}" presName="ParentBackground1" presStyleCnt="0"/>
      <dgm:spPr/>
    </dgm:pt>
    <dgm:pt modelId="{7C1BFCD5-31A4-458C-91DB-01F38695A7B5}" type="pres">
      <dgm:prSet presAssocID="{9D7245CC-C513-4418-88A9-FE3B1E65B2E6}" presName="ParentBackground" presStyleLbl="fgAcc1" presStyleIdx="4" presStyleCnt="5"/>
      <dgm:spPr/>
    </dgm:pt>
    <dgm:pt modelId="{BB1BE69F-E91E-49BD-A1C1-053AAF462A8F}" type="pres">
      <dgm:prSet presAssocID="{9D7245CC-C513-4418-88A9-FE3B1E65B2E6}" presName="Parent1" presStyleLbl="revTx" presStyleIdx="0" presStyleCnt="0">
        <dgm:presLayoutVars>
          <dgm:chMax val="1"/>
          <dgm:chPref val="1"/>
          <dgm:bulletEnabled val="1"/>
        </dgm:presLayoutVars>
      </dgm:prSet>
      <dgm:spPr/>
    </dgm:pt>
  </dgm:ptLst>
  <dgm:cxnLst>
    <dgm:cxn modelId="{59BDCF05-C8EE-4613-B938-EA42E87E7E9A}" type="presOf" srcId="{CDD8A972-FA2D-420F-A454-4AF2FF9D5823}" destId="{58E451D1-C00E-4BE7-9049-CA1193209154}" srcOrd="0" destOrd="0" presId="urn:microsoft.com/office/officeart/2011/layout/CircleProcess"/>
    <dgm:cxn modelId="{8F85261C-F910-49A0-B8C6-C5D955ECECF8}" type="presOf" srcId="{BC0472DC-64F1-48AD-8B64-6FA9C7403D15}" destId="{8B2028B3-5D3D-46BD-8234-3795C5F5A695}" srcOrd="1" destOrd="0" presId="urn:microsoft.com/office/officeart/2011/layout/CircleProcess"/>
    <dgm:cxn modelId="{12017C1F-0A2D-422C-933C-428E2BB5693F}" type="presOf" srcId="{552205DB-57E0-4E4D-AAB8-71B0D34170BC}" destId="{72A07E40-1600-4750-9669-5DC525DD3FEB}" srcOrd="0" destOrd="0" presId="urn:microsoft.com/office/officeart/2011/layout/CircleProcess"/>
    <dgm:cxn modelId="{6B34D627-63B8-4190-B264-DEE7BECFA5FD}" type="presOf" srcId="{BC0472DC-64F1-48AD-8B64-6FA9C7403D15}" destId="{004DC993-F2C1-4790-8586-A66007742F75}" srcOrd="0" destOrd="0" presId="urn:microsoft.com/office/officeart/2011/layout/CircleProcess"/>
    <dgm:cxn modelId="{1E51713D-45C6-4F00-8A68-45BF19C51D42}" srcId="{03B40898-2DF1-4D8F-AE17-39A1D6984F24}" destId="{E78BD11D-E84C-4E83-87D5-B5619BCD8C90}" srcOrd="3" destOrd="0" parTransId="{CBC84F61-4753-4665-AF71-9796CC7E0949}" sibTransId="{F60F19BF-B562-4FBC-B1ED-4DE520A0796F}"/>
    <dgm:cxn modelId="{02BF716B-422A-4E11-9182-3A9C7D9A8DAC}" type="presOf" srcId="{CDD8A972-FA2D-420F-A454-4AF2FF9D5823}" destId="{8ECC40D0-5A92-4505-8F5B-3BD182D741D7}" srcOrd="1" destOrd="0" presId="urn:microsoft.com/office/officeart/2011/layout/CircleProcess"/>
    <dgm:cxn modelId="{758A3970-8C42-41AB-BB19-4E6B77D50DC3}" type="presOf" srcId="{E78BD11D-E84C-4E83-87D5-B5619BCD8C90}" destId="{8F1F64C5-8B78-406E-94AA-0F249C7F4100}" srcOrd="0" destOrd="0" presId="urn:microsoft.com/office/officeart/2011/layout/CircleProcess"/>
    <dgm:cxn modelId="{7A7EB182-51AC-441A-AB61-AB86BBB7743F}" type="presOf" srcId="{9D7245CC-C513-4418-88A9-FE3B1E65B2E6}" destId="{7C1BFCD5-31A4-458C-91DB-01F38695A7B5}" srcOrd="0" destOrd="0" presId="urn:microsoft.com/office/officeart/2011/layout/CircleProcess"/>
    <dgm:cxn modelId="{0E5D2193-FC86-43B3-8DBD-C39464DF8D20}" type="presOf" srcId="{552205DB-57E0-4E4D-AAB8-71B0D34170BC}" destId="{F64C225D-9192-4B0E-A1F8-BB557CDD7BB2}" srcOrd="1" destOrd="0" presId="urn:microsoft.com/office/officeart/2011/layout/CircleProcess"/>
    <dgm:cxn modelId="{86B19AB7-F3A3-4FF1-A8A8-6747D8CEBA73}" srcId="{03B40898-2DF1-4D8F-AE17-39A1D6984F24}" destId="{CDD8A972-FA2D-420F-A454-4AF2FF9D5823}" srcOrd="4" destOrd="0" parTransId="{94443A8B-8CFF-4191-9D90-3621DFDF1026}" sibTransId="{121F34DE-2519-41EE-9030-102CAC4C07FA}"/>
    <dgm:cxn modelId="{AF2A78B8-ADAE-4E5C-940F-9F8888F132C2}" srcId="{03B40898-2DF1-4D8F-AE17-39A1D6984F24}" destId="{BC0472DC-64F1-48AD-8B64-6FA9C7403D15}" srcOrd="1" destOrd="0" parTransId="{747A26ED-D681-4448-8E66-C46D18B93DE8}" sibTransId="{944A1DDB-8321-49E9-AA97-0278D35B80B5}"/>
    <dgm:cxn modelId="{6E89DCCA-737E-45D0-BB45-94BDE05A3856}" type="presOf" srcId="{9D7245CC-C513-4418-88A9-FE3B1E65B2E6}" destId="{BB1BE69F-E91E-49BD-A1C1-053AAF462A8F}" srcOrd="1" destOrd="0" presId="urn:microsoft.com/office/officeart/2011/layout/CircleProcess"/>
    <dgm:cxn modelId="{2160CDD6-1A16-4C6A-B078-0D85738CF256}" srcId="{03B40898-2DF1-4D8F-AE17-39A1D6984F24}" destId="{552205DB-57E0-4E4D-AAB8-71B0D34170BC}" srcOrd="2" destOrd="0" parTransId="{3EDF61E8-6A47-4979-BCCB-0242C139583A}" sibTransId="{1C5B80C0-C363-48A4-BC22-1087038587F9}"/>
    <dgm:cxn modelId="{B65666DD-5A95-4918-8A9E-63E9277A65C3}" type="presOf" srcId="{E78BD11D-E84C-4E83-87D5-B5619BCD8C90}" destId="{1B759A4C-A119-4CEF-A50F-011A2317BEFA}" srcOrd="1" destOrd="0" presId="urn:microsoft.com/office/officeart/2011/layout/CircleProcess"/>
    <dgm:cxn modelId="{37B4F4EA-97FB-4FDE-9390-9942BD6E1799}" type="presOf" srcId="{03B40898-2DF1-4D8F-AE17-39A1D6984F24}" destId="{B020A65E-B079-4161-BC60-7CB39D01EA02}" srcOrd="0" destOrd="0" presId="urn:microsoft.com/office/officeart/2011/layout/CircleProcess"/>
    <dgm:cxn modelId="{CBF9B2FB-7EBD-4075-AC6F-60BF21993DF6}" srcId="{03B40898-2DF1-4D8F-AE17-39A1D6984F24}" destId="{9D7245CC-C513-4418-88A9-FE3B1E65B2E6}" srcOrd="0" destOrd="0" parTransId="{BA82D20F-7643-4561-9DFF-B2172D0A7A78}" sibTransId="{7D16FFE3-4DF9-4DB4-B6EC-52A5CA8D5039}"/>
    <dgm:cxn modelId="{FD7BECDC-81CB-45F2-9B8F-F8468859E2F0}" type="presParOf" srcId="{B020A65E-B079-4161-BC60-7CB39D01EA02}" destId="{5F47A11A-75E8-45C0-8CFF-7B40CAE42997}" srcOrd="0" destOrd="0" presId="urn:microsoft.com/office/officeart/2011/layout/CircleProcess"/>
    <dgm:cxn modelId="{D6A17018-DEC8-4628-AD62-DA7A5E70ED5C}" type="presParOf" srcId="{5F47A11A-75E8-45C0-8CFF-7B40CAE42997}" destId="{F38B0D10-DE51-4379-8FEF-4CAB9DFE9170}" srcOrd="0" destOrd="0" presId="urn:microsoft.com/office/officeart/2011/layout/CircleProcess"/>
    <dgm:cxn modelId="{6690F53D-BB8B-4378-A365-D8D22FD1D3D4}" type="presParOf" srcId="{B020A65E-B079-4161-BC60-7CB39D01EA02}" destId="{5E434F75-A848-4CC3-9DD9-9DD88630C4A3}" srcOrd="1" destOrd="0" presId="urn:microsoft.com/office/officeart/2011/layout/CircleProcess"/>
    <dgm:cxn modelId="{B2BFAB5E-CF76-4222-9B4F-AE4703A7A00F}" type="presParOf" srcId="{5E434F75-A848-4CC3-9DD9-9DD88630C4A3}" destId="{58E451D1-C00E-4BE7-9049-CA1193209154}" srcOrd="0" destOrd="0" presId="urn:microsoft.com/office/officeart/2011/layout/CircleProcess"/>
    <dgm:cxn modelId="{000C70F6-34FA-4B5B-8AD4-2F917ECABAD9}" type="presParOf" srcId="{B020A65E-B079-4161-BC60-7CB39D01EA02}" destId="{8ECC40D0-5A92-4505-8F5B-3BD182D741D7}" srcOrd="2" destOrd="0" presId="urn:microsoft.com/office/officeart/2011/layout/CircleProcess"/>
    <dgm:cxn modelId="{802C7E25-5888-452D-8ECD-D8804D578CF5}" type="presParOf" srcId="{B020A65E-B079-4161-BC60-7CB39D01EA02}" destId="{9FD21A9E-067C-49A0-899C-C9A7DDF62426}" srcOrd="3" destOrd="0" presId="urn:microsoft.com/office/officeart/2011/layout/CircleProcess"/>
    <dgm:cxn modelId="{EF4BD327-6373-4235-AD01-75878C94ECE5}" type="presParOf" srcId="{9FD21A9E-067C-49A0-899C-C9A7DDF62426}" destId="{34C0B75D-EE47-48B1-A484-98FC98CBF12B}" srcOrd="0" destOrd="0" presId="urn:microsoft.com/office/officeart/2011/layout/CircleProcess"/>
    <dgm:cxn modelId="{F777BE9F-36B5-45B3-938C-398F3C4B9EBD}" type="presParOf" srcId="{B020A65E-B079-4161-BC60-7CB39D01EA02}" destId="{F63026A8-7AC5-4C44-A640-F4069F62FAC9}" srcOrd="4" destOrd="0" presId="urn:microsoft.com/office/officeart/2011/layout/CircleProcess"/>
    <dgm:cxn modelId="{D8DCDE38-D510-45B2-B57F-30F11DA3C647}" type="presParOf" srcId="{F63026A8-7AC5-4C44-A640-F4069F62FAC9}" destId="{8F1F64C5-8B78-406E-94AA-0F249C7F4100}" srcOrd="0" destOrd="0" presId="urn:microsoft.com/office/officeart/2011/layout/CircleProcess"/>
    <dgm:cxn modelId="{AE658EB4-B893-4224-A0DB-C91373D61A01}" type="presParOf" srcId="{B020A65E-B079-4161-BC60-7CB39D01EA02}" destId="{1B759A4C-A119-4CEF-A50F-011A2317BEFA}" srcOrd="5" destOrd="0" presId="urn:microsoft.com/office/officeart/2011/layout/CircleProcess"/>
    <dgm:cxn modelId="{F50F1240-D12F-4C25-B820-2A7BAC3CDC0A}" type="presParOf" srcId="{B020A65E-B079-4161-BC60-7CB39D01EA02}" destId="{483E4B17-AE4A-4A7F-8638-966FF7771D51}" srcOrd="6" destOrd="0" presId="urn:microsoft.com/office/officeart/2011/layout/CircleProcess"/>
    <dgm:cxn modelId="{04698C7F-2704-4615-A7D0-46D0DB12C620}" type="presParOf" srcId="{483E4B17-AE4A-4A7F-8638-966FF7771D51}" destId="{57C3AB74-7587-4314-95E6-39D4802371BD}" srcOrd="0" destOrd="0" presId="urn:microsoft.com/office/officeart/2011/layout/CircleProcess"/>
    <dgm:cxn modelId="{044E3506-BF1F-4EF3-A16D-09721998BE90}" type="presParOf" srcId="{B020A65E-B079-4161-BC60-7CB39D01EA02}" destId="{5D2F7888-14BA-41B3-8ADA-452BC3926FF7}" srcOrd="7" destOrd="0" presId="urn:microsoft.com/office/officeart/2011/layout/CircleProcess"/>
    <dgm:cxn modelId="{4A86B7F5-D2EA-4B78-8C1B-38444CC0DC9E}" type="presParOf" srcId="{5D2F7888-14BA-41B3-8ADA-452BC3926FF7}" destId="{72A07E40-1600-4750-9669-5DC525DD3FEB}" srcOrd="0" destOrd="0" presId="urn:microsoft.com/office/officeart/2011/layout/CircleProcess"/>
    <dgm:cxn modelId="{B9392028-DABD-401D-8B2D-559A26776C13}" type="presParOf" srcId="{B020A65E-B079-4161-BC60-7CB39D01EA02}" destId="{F64C225D-9192-4B0E-A1F8-BB557CDD7BB2}" srcOrd="8" destOrd="0" presId="urn:microsoft.com/office/officeart/2011/layout/CircleProcess"/>
    <dgm:cxn modelId="{C95E84AE-1665-473B-812D-E8B8E4E37BB5}" type="presParOf" srcId="{B020A65E-B079-4161-BC60-7CB39D01EA02}" destId="{5D5EB4E4-4008-460D-AA96-72EDCC32F0EB}" srcOrd="9" destOrd="0" presId="urn:microsoft.com/office/officeart/2011/layout/CircleProcess"/>
    <dgm:cxn modelId="{689A51CC-5085-44DF-8A0F-6EFD66BCE6E9}" type="presParOf" srcId="{5D5EB4E4-4008-460D-AA96-72EDCC32F0EB}" destId="{C379AA93-2720-4CC0-9330-8B6D0455F70D}" srcOrd="0" destOrd="0" presId="urn:microsoft.com/office/officeart/2011/layout/CircleProcess"/>
    <dgm:cxn modelId="{08A0CB0A-0094-45B4-A1D3-32BEEBAEA455}" type="presParOf" srcId="{B020A65E-B079-4161-BC60-7CB39D01EA02}" destId="{22EA3A56-2286-4BBB-8A42-A9CD03D5E2F2}" srcOrd="10" destOrd="0" presId="urn:microsoft.com/office/officeart/2011/layout/CircleProcess"/>
    <dgm:cxn modelId="{BFDCF46C-5DF3-40E4-AF8A-DCDCA4F7088F}" type="presParOf" srcId="{22EA3A56-2286-4BBB-8A42-A9CD03D5E2F2}" destId="{004DC993-F2C1-4790-8586-A66007742F75}" srcOrd="0" destOrd="0" presId="urn:microsoft.com/office/officeart/2011/layout/CircleProcess"/>
    <dgm:cxn modelId="{266AF3F8-556B-4CFB-9D08-AFE57ADCF9A6}" type="presParOf" srcId="{B020A65E-B079-4161-BC60-7CB39D01EA02}" destId="{8B2028B3-5D3D-46BD-8234-3795C5F5A695}" srcOrd="11" destOrd="0" presId="urn:microsoft.com/office/officeart/2011/layout/CircleProcess"/>
    <dgm:cxn modelId="{3782AF5E-0DD3-475C-A150-6F246B995A1E}" type="presParOf" srcId="{B020A65E-B079-4161-BC60-7CB39D01EA02}" destId="{6CA543E7-913A-416C-BB57-6399E851BA99}" srcOrd="12" destOrd="0" presId="urn:microsoft.com/office/officeart/2011/layout/CircleProcess"/>
    <dgm:cxn modelId="{7CB89AAC-BF68-418A-9C84-C14DFD5B18DA}" type="presParOf" srcId="{6CA543E7-913A-416C-BB57-6399E851BA99}" destId="{A7BDFE11-381D-45B7-A64F-6ED6DD450B3D}" srcOrd="0" destOrd="0" presId="urn:microsoft.com/office/officeart/2011/layout/CircleProcess"/>
    <dgm:cxn modelId="{60FFF057-0F00-4670-B16B-F1AB9086289E}" type="presParOf" srcId="{B020A65E-B079-4161-BC60-7CB39D01EA02}" destId="{7FC43490-7B5C-423E-88E5-F0BD772B0354}" srcOrd="13" destOrd="0" presId="urn:microsoft.com/office/officeart/2011/layout/CircleProcess"/>
    <dgm:cxn modelId="{15917247-909F-49CB-A052-FCAF67FBDAC9}" type="presParOf" srcId="{7FC43490-7B5C-423E-88E5-F0BD772B0354}" destId="{7C1BFCD5-31A4-458C-91DB-01F38695A7B5}" srcOrd="0" destOrd="0" presId="urn:microsoft.com/office/officeart/2011/layout/CircleProcess"/>
    <dgm:cxn modelId="{A27A2D82-1EB1-4BEC-B30D-22FB828CA49F}" type="presParOf" srcId="{B020A65E-B079-4161-BC60-7CB39D01EA02}" destId="{BB1BE69F-E91E-49BD-A1C1-053AAF462A8F}"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ADD72A-F368-46F8-84C8-CC75D3518CAB}" type="doc">
      <dgm:prSet loTypeId="urn:microsoft.com/office/officeart/2005/8/layout/hList7" loCatId="list" qsTypeId="urn:microsoft.com/office/officeart/2005/8/quickstyle/simple1" qsCatId="simple" csTypeId="urn:microsoft.com/office/officeart/2005/8/colors/accent1_2" csCatId="accent1" phldr="1"/>
      <dgm:spPr/>
    </dgm:pt>
    <dgm:pt modelId="{7B15B9DF-32B7-49CA-A22F-04374E5942B0}">
      <dgm:prSet phldrT="[Text]" custT="1"/>
      <dgm:spPr/>
      <dgm:t>
        <a:bodyPr/>
        <a:lstStyle/>
        <a:p>
          <a:pPr algn="ctr"/>
          <a:r>
            <a:rPr lang="en-US" sz="2400" b="1" dirty="0">
              <a:effectLst>
                <a:outerShdw blurRad="38100" dist="38100" dir="2700000" algn="tl">
                  <a:srgbClr val="000000">
                    <a:alpha val="43137"/>
                  </a:srgbClr>
                </a:outerShdw>
              </a:effectLst>
            </a:rPr>
            <a:t>Kaggle</a:t>
          </a:r>
        </a:p>
        <a:p>
          <a:pPr algn="l"/>
          <a:r>
            <a:rPr lang="en-US" sz="2000" dirty="0"/>
            <a:t>1. Easy Access</a:t>
          </a:r>
        </a:p>
        <a:p>
          <a:pPr algn="l"/>
          <a:r>
            <a:rPr lang="en-US" sz="2000" dirty="0"/>
            <a:t>2. Convenient  </a:t>
          </a:r>
          <a:endParaRPr lang="en-SG" sz="2000" dirty="0"/>
        </a:p>
      </dgm:t>
    </dgm:pt>
    <dgm:pt modelId="{52A73191-3FAF-4DF7-BACF-7B074B2DD2DB}" type="parTrans" cxnId="{703D00BD-D793-41E1-8AA0-0A0C6E9FA6C6}">
      <dgm:prSet/>
      <dgm:spPr/>
      <dgm:t>
        <a:bodyPr/>
        <a:lstStyle/>
        <a:p>
          <a:endParaRPr lang="en-SG"/>
        </a:p>
      </dgm:t>
    </dgm:pt>
    <dgm:pt modelId="{4F9E09EF-33FC-473D-A4D9-01AA8E907C9B}" type="sibTrans" cxnId="{703D00BD-D793-41E1-8AA0-0A0C6E9FA6C6}">
      <dgm:prSet/>
      <dgm:spPr/>
      <dgm:t>
        <a:bodyPr/>
        <a:lstStyle/>
        <a:p>
          <a:endParaRPr lang="en-SG"/>
        </a:p>
      </dgm:t>
    </dgm:pt>
    <dgm:pt modelId="{20844628-7569-409C-BE2D-804AD60CB84C}">
      <dgm:prSet phldrT="[Text]" custT="1"/>
      <dgm:spPr/>
      <dgm:t>
        <a:bodyPr/>
        <a:lstStyle/>
        <a:p>
          <a:pPr algn="ctr"/>
          <a:r>
            <a:rPr lang="en-US" sz="2400" b="1" dirty="0">
              <a:effectLst>
                <a:outerShdw blurRad="38100" dist="38100" dir="2700000" algn="tl">
                  <a:srgbClr val="000000">
                    <a:alpha val="43137"/>
                  </a:srgbClr>
                </a:outerShdw>
              </a:effectLst>
            </a:rPr>
            <a:t>GitHub</a:t>
          </a:r>
        </a:p>
        <a:p>
          <a:pPr algn="l"/>
          <a:r>
            <a:rPr lang="en-US" sz="2000" dirty="0"/>
            <a:t>1. Free and sufficient  storage for newbies    </a:t>
          </a:r>
          <a:endParaRPr lang="en-SG" sz="2000" dirty="0"/>
        </a:p>
      </dgm:t>
    </dgm:pt>
    <dgm:pt modelId="{11B7FCBB-8E3B-475D-B59D-13A3B082BE74}" type="parTrans" cxnId="{6B069B30-BDF2-4C9D-90CB-BB484E1B5A5C}">
      <dgm:prSet/>
      <dgm:spPr/>
      <dgm:t>
        <a:bodyPr/>
        <a:lstStyle/>
        <a:p>
          <a:endParaRPr lang="en-SG"/>
        </a:p>
      </dgm:t>
    </dgm:pt>
    <dgm:pt modelId="{09F913B8-2966-49F1-9AE8-99BFA99416F2}" type="sibTrans" cxnId="{6B069B30-BDF2-4C9D-90CB-BB484E1B5A5C}">
      <dgm:prSet/>
      <dgm:spPr/>
      <dgm:t>
        <a:bodyPr/>
        <a:lstStyle/>
        <a:p>
          <a:endParaRPr lang="en-SG"/>
        </a:p>
      </dgm:t>
    </dgm:pt>
    <dgm:pt modelId="{0D1EEB8F-7571-4390-A6A6-483DE7CFA770}">
      <dgm:prSet phldrT="[Text]" custT="1"/>
      <dgm:spPr/>
      <dgm:t>
        <a:bodyPr/>
        <a:lstStyle/>
        <a:p>
          <a:pPr algn="ctr"/>
          <a:r>
            <a:rPr lang="en-US" sz="2400" b="1" dirty="0">
              <a:effectLst>
                <a:outerShdw blurRad="38100" dist="38100" dir="2700000" algn="tl">
                  <a:srgbClr val="000000">
                    <a:alpha val="43137"/>
                  </a:srgbClr>
                </a:outerShdw>
              </a:effectLst>
            </a:rPr>
            <a:t>Heroku</a:t>
          </a:r>
        </a:p>
        <a:p>
          <a:pPr algn="l"/>
          <a:r>
            <a:rPr lang="en-US" sz="2000" dirty="0"/>
            <a:t>1. Free and sufficient  deployment  for newbies   </a:t>
          </a:r>
          <a:endParaRPr lang="en-SG" sz="2000" dirty="0"/>
        </a:p>
      </dgm:t>
    </dgm:pt>
    <dgm:pt modelId="{320C0706-3BC0-4A78-982F-51BD5CA13CD7}" type="parTrans" cxnId="{28A8F1FE-A197-4C92-8976-753A3E54517A}">
      <dgm:prSet/>
      <dgm:spPr/>
      <dgm:t>
        <a:bodyPr/>
        <a:lstStyle/>
        <a:p>
          <a:endParaRPr lang="en-SG"/>
        </a:p>
      </dgm:t>
    </dgm:pt>
    <dgm:pt modelId="{1CF3614F-CDED-4A8B-B1C8-58FA98D50E77}" type="sibTrans" cxnId="{28A8F1FE-A197-4C92-8976-753A3E54517A}">
      <dgm:prSet/>
      <dgm:spPr/>
      <dgm:t>
        <a:bodyPr/>
        <a:lstStyle/>
        <a:p>
          <a:endParaRPr lang="en-SG"/>
        </a:p>
      </dgm:t>
    </dgm:pt>
    <dgm:pt modelId="{854B601F-4E42-480B-A6E8-D487B62DE51D}">
      <dgm:prSet phldrT="[Text]" custT="1"/>
      <dgm:spPr/>
      <dgm:t>
        <a:bodyPr/>
        <a:lstStyle/>
        <a:p>
          <a:pPr algn="ctr"/>
          <a:endParaRPr lang="en-US" sz="2400" b="1" dirty="0">
            <a:effectLst>
              <a:outerShdw blurRad="38100" dist="38100" dir="2700000" algn="tl">
                <a:srgbClr val="000000">
                  <a:alpha val="43137"/>
                </a:srgbClr>
              </a:outerShdw>
            </a:effectLst>
          </a:endParaRPr>
        </a:p>
        <a:p>
          <a:pPr algn="ctr"/>
          <a:r>
            <a:rPr lang="en-US" sz="2400" b="1" dirty="0">
              <a:effectLst>
                <a:outerShdw blurRad="38100" dist="38100" dir="2700000" algn="tl">
                  <a:srgbClr val="000000">
                    <a:alpha val="43137"/>
                  </a:srgbClr>
                </a:outerShdw>
              </a:effectLst>
            </a:rPr>
            <a:t>PowerPoint</a:t>
          </a:r>
        </a:p>
        <a:p>
          <a:pPr algn="ctr"/>
          <a:r>
            <a:rPr lang="en-US" sz="2000" b="0" dirty="0">
              <a:effectLst>
                <a:outerShdw blurRad="38100" dist="38100" dir="2700000" algn="tl">
                  <a:srgbClr val="000000">
                    <a:alpha val="43137"/>
                  </a:srgbClr>
                </a:outerShdw>
              </a:effectLst>
            </a:rPr>
            <a:t>1. Efficient slide making and compilation </a:t>
          </a:r>
          <a:r>
            <a:rPr lang="en-US" sz="2000" b="0" dirty="0"/>
            <a:t> </a:t>
          </a:r>
          <a:endParaRPr lang="en-SG" sz="2000" b="0" dirty="0"/>
        </a:p>
      </dgm:t>
    </dgm:pt>
    <dgm:pt modelId="{AE6FD469-87EE-4B5D-89E3-D7C61AB7BE52}" type="parTrans" cxnId="{C0C16420-EBAF-4442-AC59-EA1E9E48CA59}">
      <dgm:prSet/>
      <dgm:spPr/>
      <dgm:t>
        <a:bodyPr/>
        <a:lstStyle/>
        <a:p>
          <a:endParaRPr lang="en-SG"/>
        </a:p>
      </dgm:t>
    </dgm:pt>
    <dgm:pt modelId="{0885738B-3995-491A-90D2-FFDF03F87319}" type="sibTrans" cxnId="{C0C16420-EBAF-4442-AC59-EA1E9E48CA59}">
      <dgm:prSet/>
      <dgm:spPr/>
      <dgm:t>
        <a:bodyPr/>
        <a:lstStyle/>
        <a:p>
          <a:endParaRPr lang="en-SG"/>
        </a:p>
      </dgm:t>
    </dgm:pt>
    <dgm:pt modelId="{A0122E78-4697-410F-8CE4-59A9FBF62CD4}">
      <dgm:prSet phldrT="[Text]" custT="1"/>
      <dgm:spPr/>
      <dgm:t>
        <a:bodyPr/>
        <a:lstStyle/>
        <a:p>
          <a:pPr algn="ctr"/>
          <a:r>
            <a:rPr lang="en-US" sz="2400" b="1" dirty="0">
              <a:effectLst>
                <a:outerShdw blurRad="38100" dist="38100" dir="2700000" algn="tl">
                  <a:srgbClr val="000000">
                    <a:alpha val="43137"/>
                  </a:srgbClr>
                </a:outerShdw>
              </a:effectLst>
            </a:rPr>
            <a:t>Mural</a:t>
          </a:r>
        </a:p>
        <a:p>
          <a:pPr algn="l"/>
          <a:r>
            <a:rPr lang="en-US" sz="2000" dirty="0"/>
            <a:t>1. Quick  collaboration  </a:t>
          </a:r>
          <a:endParaRPr lang="en-SG" sz="2000" dirty="0"/>
        </a:p>
      </dgm:t>
    </dgm:pt>
    <dgm:pt modelId="{0FC53BCB-19DE-45BB-94E7-EE92F5C36565}" type="parTrans" cxnId="{406BA13D-0F50-40FA-92F5-F3B4FA668E98}">
      <dgm:prSet/>
      <dgm:spPr/>
      <dgm:t>
        <a:bodyPr/>
        <a:lstStyle/>
        <a:p>
          <a:endParaRPr lang="en-SG"/>
        </a:p>
      </dgm:t>
    </dgm:pt>
    <dgm:pt modelId="{A4731AB5-416D-4D24-A96C-DA9950FAF44D}" type="sibTrans" cxnId="{406BA13D-0F50-40FA-92F5-F3B4FA668E98}">
      <dgm:prSet/>
      <dgm:spPr/>
      <dgm:t>
        <a:bodyPr/>
        <a:lstStyle/>
        <a:p>
          <a:endParaRPr lang="en-SG"/>
        </a:p>
      </dgm:t>
    </dgm:pt>
    <dgm:pt modelId="{426EF624-DE18-45AF-915F-0167D01A8BDB}">
      <dgm:prSet phldrT="[Text]" custT="1"/>
      <dgm:spPr/>
      <dgm:t>
        <a:bodyPr/>
        <a:lstStyle/>
        <a:p>
          <a:pPr algn="ctr"/>
          <a:endParaRPr lang="en-US" sz="2400" b="1" dirty="0">
            <a:effectLst>
              <a:outerShdw blurRad="38100" dist="38100" dir="2700000" algn="tl">
                <a:srgbClr val="000000">
                  <a:alpha val="43137"/>
                </a:srgbClr>
              </a:outerShdw>
            </a:effectLst>
          </a:endParaRPr>
        </a:p>
        <a:p>
          <a:pPr algn="ctr"/>
          <a:r>
            <a:rPr lang="en-US" sz="2400" b="1" dirty="0">
              <a:effectLst>
                <a:outerShdw blurRad="38100" dist="38100" dir="2700000" algn="tl">
                  <a:srgbClr val="000000">
                    <a:alpha val="43137"/>
                  </a:srgbClr>
                </a:outerShdw>
              </a:effectLst>
            </a:rPr>
            <a:t>Tools in IBM Cloud</a:t>
          </a:r>
        </a:p>
        <a:p>
          <a:pPr algn="l"/>
          <a:r>
            <a:rPr lang="en-SG" sz="2000" dirty="0"/>
            <a:t>1. Easy Navigation </a:t>
          </a:r>
        </a:p>
        <a:p>
          <a:pPr algn="l"/>
          <a:r>
            <a:rPr lang="en-SG" sz="2000" dirty="0"/>
            <a:t>2. Fast development </a:t>
          </a:r>
        </a:p>
      </dgm:t>
    </dgm:pt>
    <dgm:pt modelId="{EE6044D5-CA74-41E2-BF07-C3CCFE8DB053}" type="parTrans" cxnId="{09E66847-D262-4291-952E-C2C6285DBC12}">
      <dgm:prSet/>
      <dgm:spPr/>
      <dgm:t>
        <a:bodyPr/>
        <a:lstStyle/>
        <a:p>
          <a:endParaRPr lang="en-SG"/>
        </a:p>
      </dgm:t>
    </dgm:pt>
    <dgm:pt modelId="{1E0263C1-A742-418E-8D6C-5EABAD94107E}" type="sibTrans" cxnId="{09E66847-D262-4291-952E-C2C6285DBC12}">
      <dgm:prSet/>
      <dgm:spPr/>
      <dgm:t>
        <a:bodyPr/>
        <a:lstStyle/>
        <a:p>
          <a:endParaRPr lang="en-SG"/>
        </a:p>
      </dgm:t>
    </dgm:pt>
    <dgm:pt modelId="{AC61F8D5-213E-4D69-9E24-70042180865A}" type="pres">
      <dgm:prSet presAssocID="{C2ADD72A-F368-46F8-84C8-CC75D3518CAB}" presName="Name0" presStyleCnt="0">
        <dgm:presLayoutVars>
          <dgm:dir/>
          <dgm:resizeHandles val="exact"/>
        </dgm:presLayoutVars>
      </dgm:prSet>
      <dgm:spPr/>
    </dgm:pt>
    <dgm:pt modelId="{0C84A11F-BE8F-4AE5-B738-E92205BA13C1}" type="pres">
      <dgm:prSet presAssocID="{C2ADD72A-F368-46F8-84C8-CC75D3518CAB}" presName="fgShape" presStyleLbl="fgShp" presStyleIdx="0" presStyleCnt="1" custScaleY="47213" custLinFactNeighborX="166" custLinFactNeighborY="48187"/>
      <dgm:spPr/>
    </dgm:pt>
    <dgm:pt modelId="{64EB6457-9063-4FE1-806A-70A27953E4F5}" type="pres">
      <dgm:prSet presAssocID="{C2ADD72A-F368-46F8-84C8-CC75D3518CAB}" presName="linComp" presStyleCnt="0"/>
      <dgm:spPr/>
    </dgm:pt>
    <dgm:pt modelId="{9C3D09EE-9526-4D30-927F-95CF51B35A4F}" type="pres">
      <dgm:prSet presAssocID="{A0122E78-4697-410F-8CE4-59A9FBF62CD4}" presName="compNode" presStyleCnt="0"/>
      <dgm:spPr/>
    </dgm:pt>
    <dgm:pt modelId="{F7C22ED7-1674-48F8-B825-2CFA04707847}" type="pres">
      <dgm:prSet presAssocID="{A0122E78-4697-410F-8CE4-59A9FBF62CD4}" presName="bkgdShape" presStyleLbl="node1" presStyleIdx="0" presStyleCnt="6"/>
      <dgm:spPr/>
    </dgm:pt>
    <dgm:pt modelId="{CBC0CDD1-5E5F-4CDB-9A38-7B17E4AA1AD9}" type="pres">
      <dgm:prSet presAssocID="{A0122E78-4697-410F-8CE4-59A9FBF62CD4}" presName="nodeTx" presStyleLbl="node1" presStyleIdx="0" presStyleCnt="6">
        <dgm:presLayoutVars>
          <dgm:bulletEnabled val="1"/>
        </dgm:presLayoutVars>
      </dgm:prSet>
      <dgm:spPr/>
    </dgm:pt>
    <dgm:pt modelId="{B12F1637-0AF4-45E6-9FCD-8E12DE809F1D}" type="pres">
      <dgm:prSet presAssocID="{A0122E78-4697-410F-8CE4-59A9FBF62CD4}" presName="invisiNode" presStyleLbl="node1" presStyleIdx="0" presStyleCnt="6"/>
      <dgm:spPr/>
    </dgm:pt>
    <dgm:pt modelId="{F7234FE6-E485-4913-A830-F56F542AE57F}" type="pres">
      <dgm:prSet presAssocID="{A0122E78-4697-410F-8CE4-59A9FBF62CD4}" presName="imagNode" presStyleLbl="fgImgPlace1" presStyleIdx="0" presStyleCnt="6"/>
      <dgm:spPr>
        <a:blipFill>
          <a:blip xmlns:r="http://schemas.openxmlformats.org/officeDocument/2006/relationships" r:embed="rId1"/>
          <a:srcRect/>
          <a:stretch>
            <a:fillRect l="-45000" r="-45000"/>
          </a:stretch>
        </a:blipFill>
      </dgm:spPr>
    </dgm:pt>
    <dgm:pt modelId="{DF87AF46-D66C-4410-BE8E-8425D192C7C2}" type="pres">
      <dgm:prSet presAssocID="{A4731AB5-416D-4D24-A96C-DA9950FAF44D}" presName="sibTrans" presStyleLbl="sibTrans2D1" presStyleIdx="0" presStyleCnt="0"/>
      <dgm:spPr/>
    </dgm:pt>
    <dgm:pt modelId="{E8A52659-3C61-4239-98F9-40FD75BFF69F}" type="pres">
      <dgm:prSet presAssocID="{7B15B9DF-32B7-49CA-A22F-04374E5942B0}" presName="compNode" presStyleCnt="0"/>
      <dgm:spPr/>
    </dgm:pt>
    <dgm:pt modelId="{D954DD70-5FBD-4C70-B96E-8202FF232281}" type="pres">
      <dgm:prSet presAssocID="{7B15B9DF-32B7-49CA-A22F-04374E5942B0}" presName="bkgdShape" presStyleLbl="node1" presStyleIdx="1" presStyleCnt="6"/>
      <dgm:spPr/>
    </dgm:pt>
    <dgm:pt modelId="{B04EDBD2-9637-4CD2-AF28-3191C66175DB}" type="pres">
      <dgm:prSet presAssocID="{7B15B9DF-32B7-49CA-A22F-04374E5942B0}" presName="nodeTx" presStyleLbl="node1" presStyleIdx="1" presStyleCnt="6">
        <dgm:presLayoutVars>
          <dgm:bulletEnabled val="1"/>
        </dgm:presLayoutVars>
      </dgm:prSet>
      <dgm:spPr/>
    </dgm:pt>
    <dgm:pt modelId="{CCC0D4EE-3C51-4231-8A44-32EAADB7032F}" type="pres">
      <dgm:prSet presAssocID="{7B15B9DF-32B7-49CA-A22F-04374E5942B0}" presName="invisiNode" presStyleLbl="node1" presStyleIdx="1" presStyleCnt="6"/>
      <dgm:spPr/>
    </dgm:pt>
    <dgm:pt modelId="{DEB90597-1106-458B-8AB3-9F5567EE54D0}" type="pres">
      <dgm:prSet presAssocID="{7B15B9DF-32B7-49CA-A22F-04374E5942B0}" presName="imagNode" presStyleLbl="fgImgPlace1" presStyleIdx="1" presStyleCnt="6"/>
      <dgm:spPr>
        <a:blipFill>
          <a:blip xmlns:r="http://schemas.openxmlformats.org/officeDocument/2006/relationships" r:embed="rId2"/>
          <a:srcRect/>
          <a:stretch>
            <a:fillRect l="-2000" r="-2000"/>
          </a:stretch>
        </a:blipFill>
      </dgm:spPr>
    </dgm:pt>
    <dgm:pt modelId="{AF40D96D-6BE0-4F97-8C5A-414909306D5A}" type="pres">
      <dgm:prSet presAssocID="{4F9E09EF-33FC-473D-A4D9-01AA8E907C9B}" presName="sibTrans" presStyleLbl="sibTrans2D1" presStyleIdx="0" presStyleCnt="0"/>
      <dgm:spPr/>
    </dgm:pt>
    <dgm:pt modelId="{6226FD27-64D6-42C6-85F9-E447E1E77FC9}" type="pres">
      <dgm:prSet presAssocID="{426EF624-DE18-45AF-915F-0167D01A8BDB}" presName="compNode" presStyleCnt="0"/>
      <dgm:spPr/>
    </dgm:pt>
    <dgm:pt modelId="{8D448A8F-D7F6-4DF5-AD0A-3A6A65884F3F}" type="pres">
      <dgm:prSet presAssocID="{426EF624-DE18-45AF-915F-0167D01A8BDB}" presName="bkgdShape" presStyleLbl="node1" presStyleIdx="2" presStyleCnt="6" custScaleX="98873"/>
      <dgm:spPr/>
    </dgm:pt>
    <dgm:pt modelId="{817725F5-BA16-457E-8739-001E529359EA}" type="pres">
      <dgm:prSet presAssocID="{426EF624-DE18-45AF-915F-0167D01A8BDB}" presName="nodeTx" presStyleLbl="node1" presStyleIdx="2" presStyleCnt="6">
        <dgm:presLayoutVars>
          <dgm:bulletEnabled val="1"/>
        </dgm:presLayoutVars>
      </dgm:prSet>
      <dgm:spPr/>
    </dgm:pt>
    <dgm:pt modelId="{886AC0EA-4332-4730-B6BF-3C2893F34D6D}" type="pres">
      <dgm:prSet presAssocID="{426EF624-DE18-45AF-915F-0167D01A8BDB}" presName="invisiNode" presStyleLbl="node1" presStyleIdx="2" presStyleCnt="6"/>
      <dgm:spPr/>
    </dgm:pt>
    <dgm:pt modelId="{3B7FE732-5A55-4B63-8F67-325B717EBCB7}" type="pres">
      <dgm:prSet presAssocID="{426EF624-DE18-45AF-915F-0167D01A8BDB}" presName="imagNode" presStyleLbl="fgImgPlace1" presStyleIdx="2" presStyleCnt="6"/>
      <dgm:spPr>
        <a:blipFill>
          <a:blip xmlns:r="http://schemas.openxmlformats.org/officeDocument/2006/relationships" r:embed="rId3"/>
          <a:srcRect/>
          <a:stretch>
            <a:fillRect/>
          </a:stretch>
        </a:blipFill>
      </dgm:spPr>
    </dgm:pt>
    <dgm:pt modelId="{ED8958BC-8351-4B6B-8316-8A61C891DAC1}" type="pres">
      <dgm:prSet presAssocID="{1E0263C1-A742-418E-8D6C-5EABAD94107E}" presName="sibTrans" presStyleLbl="sibTrans2D1" presStyleIdx="0" presStyleCnt="0"/>
      <dgm:spPr/>
    </dgm:pt>
    <dgm:pt modelId="{1D0F9E57-3D4E-494E-B7BB-23B8AF77FC90}" type="pres">
      <dgm:prSet presAssocID="{20844628-7569-409C-BE2D-804AD60CB84C}" presName="compNode" presStyleCnt="0"/>
      <dgm:spPr/>
    </dgm:pt>
    <dgm:pt modelId="{B8AA4A90-01B5-4CA2-82F0-89A5706729B8}" type="pres">
      <dgm:prSet presAssocID="{20844628-7569-409C-BE2D-804AD60CB84C}" presName="bkgdShape" presStyleLbl="node1" presStyleIdx="3" presStyleCnt="6"/>
      <dgm:spPr/>
    </dgm:pt>
    <dgm:pt modelId="{926D399A-0B69-44D0-B690-306405343D36}" type="pres">
      <dgm:prSet presAssocID="{20844628-7569-409C-BE2D-804AD60CB84C}" presName="nodeTx" presStyleLbl="node1" presStyleIdx="3" presStyleCnt="6">
        <dgm:presLayoutVars>
          <dgm:bulletEnabled val="1"/>
        </dgm:presLayoutVars>
      </dgm:prSet>
      <dgm:spPr/>
    </dgm:pt>
    <dgm:pt modelId="{3017401F-3CC0-40F8-A110-50BC06FED057}" type="pres">
      <dgm:prSet presAssocID="{20844628-7569-409C-BE2D-804AD60CB84C}" presName="invisiNode" presStyleLbl="node1" presStyleIdx="3" presStyleCnt="6"/>
      <dgm:spPr/>
    </dgm:pt>
    <dgm:pt modelId="{616C8FAB-63D3-4972-909C-96C04CC5071A}" type="pres">
      <dgm:prSet presAssocID="{20844628-7569-409C-BE2D-804AD60CB84C}" presName="imagNode" presStyleLbl="fgImgPlace1" presStyleIdx="3" presStyleCnt="6"/>
      <dgm:spPr>
        <a:blipFill>
          <a:blip xmlns:r="http://schemas.openxmlformats.org/officeDocument/2006/relationships" r:embed="rId4"/>
          <a:srcRect/>
          <a:stretch>
            <a:fillRect/>
          </a:stretch>
        </a:blipFill>
      </dgm:spPr>
    </dgm:pt>
    <dgm:pt modelId="{253FEE96-05F3-4E76-B9D8-668AEF6FB26E}" type="pres">
      <dgm:prSet presAssocID="{09F913B8-2966-49F1-9AE8-99BFA99416F2}" presName="sibTrans" presStyleLbl="sibTrans2D1" presStyleIdx="0" presStyleCnt="0"/>
      <dgm:spPr/>
    </dgm:pt>
    <dgm:pt modelId="{B59810EC-F5D5-46AA-B2EF-9A500DDB6E8A}" type="pres">
      <dgm:prSet presAssocID="{0D1EEB8F-7571-4390-A6A6-483DE7CFA770}" presName="compNode" presStyleCnt="0"/>
      <dgm:spPr/>
    </dgm:pt>
    <dgm:pt modelId="{B0A91C82-704B-4F08-8B23-4702AAA22A26}" type="pres">
      <dgm:prSet presAssocID="{0D1EEB8F-7571-4390-A6A6-483DE7CFA770}" presName="bkgdShape" presStyleLbl="node1" presStyleIdx="4" presStyleCnt="6"/>
      <dgm:spPr/>
    </dgm:pt>
    <dgm:pt modelId="{D8DEC022-E84D-4FF7-A9DC-5B65FDEBE9E1}" type="pres">
      <dgm:prSet presAssocID="{0D1EEB8F-7571-4390-A6A6-483DE7CFA770}" presName="nodeTx" presStyleLbl="node1" presStyleIdx="4" presStyleCnt="6">
        <dgm:presLayoutVars>
          <dgm:bulletEnabled val="1"/>
        </dgm:presLayoutVars>
      </dgm:prSet>
      <dgm:spPr/>
    </dgm:pt>
    <dgm:pt modelId="{8371285C-64CD-4C50-B2A0-525F5935ADC2}" type="pres">
      <dgm:prSet presAssocID="{0D1EEB8F-7571-4390-A6A6-483DE7CFA770}" presName="invisiNode" presStyleLbl="node1" presStyleIdx="4" presStyleCnt="6"/>
      <dgm:spPr/>
    </dgm:pt>
    <dgm:pt modelId="{F085D6DB-3CFF-4BB2-B83E-D6CBE95895E3}" type="pres">
      <dgm:prSet presAssocID="{0D1EEB8F-7571-4390-A6A6-483DE7CFA770}" presName="imagNode" presStyleLbl="fgImgPlace1" presStyleIdx="4" presStyleCnt="6"/>
      <dgm:spPr>
        <a:blipFill>
          <a:blip xmlns:r="http://schemas.openxmlformats.org/officeDocument/2006/relationships" r:embed="rId5"/>
          <a:srcRect/>
          <a:stretch>
            <a:fillRect t="-4000" b="-4000"/>
          </a:stretch>
        </a:blipFill>
      </dgm:spPr>
    </dgm:pt>
    <dgm:pt modelId="{58711677-B12B-43FE-BE65-D50DE2B5F6A9}" type="pres">
      <dgm:prSet presAssocID="{1CF3614F-CDED-4A8B-B1C8-58FA98D50E77}" presName="sibTrans" presStyleLbl="sibTrans2D1" presStyleIdx="0" presStyleCnt="0"/>
      <dgm:spPr/>
    </dgm:pt>
    <dgm:pt modelId="{47879A7A-2BD9-4057-849B-5F43EC75323A}" type="pres">
      <dgm:prSet presAssocID="{854B601F-4E42-480B-A6E8-D487B62DE51D}" presName="compNode" presStyleCnt="0"/>
      <dgm:spPr/>
    </dgm:pt>
    <dgm:pt modelId="{65F9DA7E-369B-4628-9640-ADB4B62393E8}" type="pres">
      <dgm:prSet presAssocID="{854B601F-4E42-480B-A6E8-D487B62DE51D}" presName="bkgdShape" presStyleLbl="node1" presStyleIdx="5" presStyleCnt="6"/>
      <dgm:spPr/>
    </dgm:pt>
    <dgm:pt modelId="{81374DD4-61AD-41CE-870B-96BD99420E08}" type="pres">
      <dgm:prSet presAssocID="{854B601F-4E42-480B-A6E8-D487B62DE51D}" presName="nodeTx" presStyleLbl="node1" presStyleIdx="5" presStyleCnt="6">
        <dgm:presLayoutVars>
          <dgm:bulletEnabled val="1"/>
        </dgm:presLayoutVars>
      </dgm:prSet>
      <dgm:spPr/>
    </dgm:pt>
    <dgm:pt modelId="{5FCFDDB9-3581-45F9-A919-57C5A2FB5F30}" type="pres">
      <dgm:prSet presAssocID="{854B601F-4E42-480B-A6E8-D487B62DE51D}" presName="invisiNode" presStyleLbl="node1" presStyleIdx="5" presStyleCnt="6"/>
      <dgm:spPr/>
    </dgm:pt>
    <dgm:pt modelId="{9870AFCD-E630-4BD6-BB49-14B5F084F734}" type="pres">
      <dgm:prSet presAssocID="{854B601F-4E42-480B-A6E8-D487B62DE51D}" presName="imagNode" presStyleLbl="fgImgPlace1" presStyleIdx="5" presStyleCnt="6"/>
      <dgm:spPr>
        <a:blipFill>
          <a:blip xmlns:r="http://schemas.openxmlformats.org/officeDocument/2006/relationships" r:embed="rId6">
            <a:extLst>
              <a:ext uri="{837473B0-CC2E-450A-ABE3-18F120FF3D39}">
                <a1611:picAttrSrcUrl xmlns:a1611="http://schemas.microsoft.com/office/drawing/2016/11/main" r:id="rId7"/>
              </a:ext>
            </a:extLst>
          </a:blip>
          <a:srcRect/>
          <a:stretch>
            <a:fillRect l="-6000" r="-6000"/>
          </a:stretch>
        </a:blipFill>
      </dgm:spPr>
    </dgm:pt>
  </dgm:ptLst>
  <dgm:cxnLst>
    <dgm:cxn modelId="{2BF6C804-430D-4FCE-A9B8-34C48221F3E5}" type="presOf" srcId="{1E0263C1-A742-418E-8D6C-5EABAD94107E}" destId="{ED8958BC-8351-4B6B-8316-8A61C891DAC1}" srcOrd="0" destOrd="0" presId="urn:microsoft.com/office/officeart/2005/8/layout/hList7"/>
    <dgm:cxn modelId="{7FC93E18-22A7-40D0-A375-27F7C5FBC8C9}" type="presOf" srcId="{09F913B8-2966-49F1-9AE8-99BFA99416F2}" destId="{253FEE96-05F3-4E76-B9D8-668AEF6FB26E}" srcOrd="0" destOrd="0" presId="urn:microsoft.com/office/officeart/2005/8/layout/hList7"/>
    <dgm:cxn modelId="{D45E3E1D-1136-4B3F-AED1-5B555852ED18}" type="presOf" srcId="{854B601F-4E42-480B-A6E8-D487B62DE51D}" destId="{81374DD4-61AD-41CE-870B-96BD99420E08}" srcOrd="1" destOrd="0" presId="urn:microsoft.com/office/officeart/2005/8/layout/hList7"/>
    <dgm:cxn modelId="{6465391E-B53E-44F9-835A-6405C89E276E}" type="presOf" srcId="{A0122E78-4697-410F-8CE4-59A9FBF62CD4}" destId="{F7C22ED7-1674-48F8-B825-2CFA04707847}" srcOrd="0" destOrd="0" presId="urn:microsoft.com/office/officeart/2005/8/layout/hList7"/>
    <dgm:cxn modelId="{C0C16420-EBAF-4442-AC59-EA1E9E48CA59}" srcId="{C2ADD72A-F368-46F8-84C8-CC75D3518CAB}" destId="{854B601F-4E42-480B-A6E8-D487B62DE51D}" srcOrd="5" destOrd="0" parTransId="{AE6FD469-87EE-4B5D-89E3-D7C61AB7BE52}" sibTransId="{0885738B-3995-491A-90D2-FFDF03F87319}"/>
    <dgm:cxn modelId="{6B069B30-BDF2-4C9D-90CB-BB484E1B5A5C}" srcId="{C2ADD72A-F368-46F8-84C8-CC75D3518CAB}" destId="{20844628-7569-409C-BE2D-804AD60CB84C}" srcOrd="3" destOrd="0" parTransId="{11B7FCBB-8E3B-475D-B59D-13A3B082BE74}" sibTransId="{09F913B8-2966-49F1-9AE8-99BFA99416F2}"/>
    <dgm:cxn modelId="{406BA13D-0F50-40FA-92F5-F3B4FA668E98}" srcId="{C2ADD72A-F368-46F8-84C8-CC75D3518CAB}" destId="{A0122E78-4697-410F-8CE4-59A9FBF62CD4}" srcOrd="0" destOrd="0" parTransId="{0FC53BCB-19DE-45BB-94E7-EE92F5C36565}" sibTransId="{A4731AB5-416D-4D24-A96C-DA9950FAF44D}"/>
    <dgm:cxn modelId="{AFEAAF3D-E8BF-406A-A083-A9D255E7253C}" type="presOf" srcId="{426EF624-DE18-45AF-915F-0167D01A8BDB}" destId="{8D448A8F-D7F6-4DF5-AD0A-3A6A65884F3F}" srcOrd="0" destOrd="0" presId="urn:microsoft.com/office/officeart/2005/8/layout/hList7"/>
    <dgm:cxn modelId="{9D0F4B43-780C-47F5-A148-4D9EC1CA727E}" type="presOf" srcId="{7B15B9DF-32B7-49CA-A22F-04374E5942B0}" destId="{D954DD70-5FBD-4C70-B96E-8202FF232281}" srcOrd="0" destOrd="0" presId="urn:microsoft.com/office/officeart/2005/8/layout/hList7"/>
    <dgm:cxn modelId="{09E66847-D262-4291-952E-C2C6285DBC12}" srcId="{C2ADD72A-F368-46F8-84C8-CC75D3518CAB}" destId="{426EF624-DE18-45AF-915F-0167D01A8BDB}" srcOrd="2" destOrd="0" parTransId="{EE6044D5-CA74-41E2-BF07-C3CCFE8DB053}" sibTransId="{1E0263C1-A742-418E-8D6C-5EABAD94107E}"/>
    <dgm:cxn modelId="{0C12BA68-EC5D-41BB-BC5D-D790B758AF9D}" type="presOf" srcId="{C2ADD72A-F368-46F8-84C8-CC75D3518CAB}" destId="{AC61F8D5-213E-4D69-9E24-70042180865A}" srcOrd="0" destOrd="0" presId="urn:microsoft.com/office/officeart/2005/8/layout/hList7"/>
    <dgm:cxn modelId="{F6DA446A-1005-47B8-BFDB-0C1C98B2CE00}" type="presOf" srcId="{854B601F-4E42-480B-A6E8-D487B62DE51D}" destId="{65F9DA7E-369B-4628-9640-ADB4B62393E8}" srcOrd="0" destOrd="0" presId="urn:microsoft.com/office/officeart/2005/8/layout/hList7"/>
    <dgm:cxn modelId="{4614064C-2CE8-47A2-B59E-E91D82D5FC0C}" type="presOf" srcId="{426EF624-DE18-45AF-915F-0167D01A8BDB}" destId="{817725F5-BA16-457E-8739-001E529359EA}" srcOrd="1" destOrd="0" presId="urn:microsoft.com/office/officeart/2005/8/layout/hList7"/>
    <dgm:cxn modelId="{7073994C-6BDF-4F12-B0D3-BF1DACC240B7}" type="presOf" srcId="{1CF3614F-CDED-4A8B-B1C8-58FA98D50E77}" destId="{58711677-B12B-43FE-BE65-D50DE2B5F6A9}" srcOrd="0" destOrd="0" presId="urn:microsoft.com/office/officeart/2005/8/layout/hList7"/>
    <dgm:cxn modelId="{39B66EA1-6170-423D-8E78-1931EF6F667C}" type="presOf" srcId="{0D1EEB8F-7571-4390-A6A6-483DE7CFA770}" destId="{D8DEC022-E84D-4FF7-A9DC-5B65FDEBE9E1}" srcOrd="1" destOrd="0" presId="urn:microsoft.com/office/officeart/2005/8/layout/hList7"/>
    <dgm:cxn modelId="{B2E0AAA6-9441-4002-AD6E-380C8998C35E}" type="presOf" srcId="{20844628-7569-409C-BE2D-804AD60CB84C}" destId="{B8AA4A90-01B5-4CA2-82F0-89A5706729B8}" srcOrd="0" destOrd="0" presId="urn:microsoft.com/office/officeart/2005/8/layout/hList7"/>
    <dgm:cxn modelId="{703D00BD-D793-41E1-8AA0-0A0C6E9FA6C6}" srcId="{C2ADD72A-F368-46F8-84C8-CC75D3518CAB}" destId="{7B15B9DF-32B7-49CA-A22F-04374E5942B0}" srcOrd="1" destOrd="0" parTransId="{52A73191-3FAF-4DF7-BACF-7B074B2DD2DB}" sibTransId="{4F9E09EF-33FC-473D-A4D9-01AA8E907C9B}"/>
    <dgm:cxn modelId="{9CC8F5D1-D35C-4EF5-B612-DE53FC0648D0}" type="presOf" srcId="{20844628-7569-409C-BE2D-804AD60CB84C}" destId="{926D399A-0B69-44D0-B690-306405343D36}" srcOrd="1" destOrd="0" presId="urn:microsoft.com/office/officeart/2005/8/layout/hList7"/>
    <dgm:cxn modelId="{54E06DD2-926F-450D-BC2B-13ECCA024AB4}" type="presOf" srcId="{0D1EEB8F-7571-4390-A6A6-483DE7CFA770}" destId="{B0A91C82-704B-4F08-8B23-4702AAA22A26}" srcOrd="0" destOrd="0" presId="urn:microsoft.com/office/officeart/2005/8/layout/hList7"/>
    <dgm:cxn modelId="{FBD830D5-E75A-41A1-B135-330E05DBE8AB}" type="presOf" srcId="{A4731AB5-416D-4D24-A96C-DA9950FAF44D}" destId="{DF87AF46-D66C-4410-BE8E-8425D192C7C2}" srcOrd="0" destOrd="0" presId="urn:microsoft.com/office/officeart/2005/8/layout/hList7"/>
    <dgm:cxn modelId="{404E79DE-A709-4BAD-8C34-0C0AC5EF5884}" type="presOf" srcId="{7B15B9DF-32B7-49CA-A22F-04374E5942B0}" destId="{B04EDBD2-9637-4CD2-AF28-3191C66175DB}" srcOrd="1" destOrd="0" presId="urn:microsoft.com/office/officeart/2005/8/layout/hList7"/>
    <dgm:cxn modelId="{AF5B8AE6-F5C1-4C41-9750-585968E74544}" type="presOf" srcId="{4F9E09EF-33FC-473D-A4D9-01AA8E907C9B}" destId="{AF40D96D-6BE0-4F97-8C5A-414909306D5A}" srcOrd="0" destOrd="0" presId="urn:microsoft.com/office/officeart/2005/8/layout/hList7"/>
    <dgm:cxn modelId="{14962DF9-A336-40FD-B200-FB9CD597B590}" type="presOf" srcId="{A0122E78-4697-410F-8CE4-59A9FBF62CD4}" destId="{CBC0CDD1-5E5F-4CDB-9A38-7B17E4AA1AD9}" srcOrd="1" destOrd="0" presId="urn:microsoft.com/office/officeart/2005/8/layout/hList7"/>
    <dgm:cxn modelId="{28A8F1FE-A197-4C92-8976-753A3E54517A}" srcId="{C2ADD72A-F368-46F8-84C8-CC75D3518CAB}" destId="{0D1EEB8F-7571-4390-A6A6-483DE7CFA770}" srcOrd="4" destOrd="0" parTransId="{320C0706-3BC0-4A78-982F-51BD5CA13CD7}" sibTransId="{1CF3614F-CDED-4A8B-B1C8-58FA98D50E77}"/>
    <dgm:cxn modelId="{2BBBBBBF-0DF6-4D90-AE67-812859087134}" type="presParOf" srcId="{AC61F8D5-213E-4D69-9E24-70042180865A}" destId="{0C84A11F-BE8F-4AE5-B738-E92205BA13C1}" srcOrd="0" destOrd="0" presId="urn:microsoft.com/office/officeart/2005/8/layout/hList7"/>
    <dgm:cxn modelId="{7FD6F87D-00F0-40BD-A5F6-1B2DDCA63BA9}" type="presParOf" srcId="{AC61F8D5-213E-4D69-9E24-70042180865A}" destId="{64EB6457-9063-4FE1-806A-70A27953E4F5}" srcOrd="1" destOrd="0" presId="urn:microsoft.com/office/officeart/2005/8/layout/hList7"/>
    <dgm:cxn modelId="{2EFE5238-EB2C-4640-95A6-64F52AA57A21}" type="presParOf" srcId="{64EB6457-9063-4FE1-806A-70A27953E4F5}" destId="{9C3D09EE-9526-4D30-927F-95CF51B35A4F}" srcOrd="0" destOrd="0" presId="urn:microsoft.com/office/officeart/2005/8/layout/hList7"/>
    <dgm:cxn modelId="{B64D8CDA-C702-4419-9A38-3FD47DC877F1}" type="presParOf" srcId="{9C3D09EE-9526-4D30-927F-95CF51B35A4F}" destId="{F7C22ED7-1674-48F8-B825-2CFA04707847}" srcOrd="0" destOrd="0" presId="urn:microsoft.com/office/officeart/2005/8/layout/hList7"/>
    <dgm:cxn modelId="{D3700828-B7EA-4112-B9FB-5DC02EB6B088}" type="presParOf" srcId="{9C3D09EE-9526-4D30-927F-95CF51B35A4F}" destId="{CBC0CDD1-5E5F-4CDB-9A38-7B17E4AA1AD9}" srcOrd="1" destOrd="0" presId="urn:microsoft.com/office/officeart/2005/8/layout/hList7"/>
    <dgm:cxn modelId="{D5B94EB2-7747-4AB2-A120-36141ED0C13C}" type="presParOf" srcId="{9C3D09EE-9526-4D30-927F-95CF51B35A4F}" destId="{B12F1637-0AF4-45E6-9FCD-8E12DE809F1D}" srcOrd="2" destOrd="0" presId="urn:microsoft.com/office/officeart/2005/8/layout/hList7"/>
    <dgm:cxn modelId="{CD79B31F-84C4-4B58-A8DF-9CA5DB03CE9B}" type="presParOf" srcId="{9C3D09EE-9526-4D30-927F-95CF51B35A4F}" destId="{F7234FE6-E485-4913-A830-F56F542AE57F}" srcOrd="3" destOrd="0" presId="urn:microsoft.com/office/officeart/2005/8/layout/hList7"/>
    <dgm:cxn modelId="{23A2AE3C-BDF1-4C94-8C03-723239CC8238}" type="presParOf" srcId="{64EB6457-9063-4FE1-806A-70A27953E4F5}" destId="{DF87AF46-D66C-4410-BE8E-8425D192C7C2}" srcOrd="1" destOrd="0" presId="urn:microsoft.com/office/officeart/2005/8/layout/hList7"/>
    <dgm:cxn modelId="{969C605C-0652-47FC-8F1E-20F1BE7FF119}" type="presParOf" srcId="{64EB6457-9063-4FE1-806A-70A27953E4F5}" destId="{E8A52659-3C61-4239-98F9-40FD75BFF69F}" srcOrd="2" destOrd="0" presId="urn:microsoft.com/office/officeart/2005/8/layout/hList7"/>
    <dgm:cxn modelId="{01897AC5-5D1C-4674-AFD5-B4A8B54020F2}" type="presParOf" srcId="{E8A52659-3C61-4239-98F9-40FD75BFF69F}" destId="{D954DD70-5FBD-4C70-B96E-8202FF232281}" srcOrd="0" destOrd="0" presId="urn:microsoft.com/office/officeart/2005/8/layout/hList7"/>
    <dgm:cxn modelId="{1630E5C3-9E62-42E5-A6F4-50A47CFA1019}" type="presParOf" srcId="{E8A52659-3C61-4239-98F9-40FD75BFF69F}" destId="{B04EDBD2-9637-4CD2-AF28-3191C66175DB}" srcOrd="1" destOrd="0" presId="urn:microsoft.com/office/officeart/2005/8/layout/hList7"/>
    <dgm:cxn modelId="{7DD680B0-90C8-422B-9E88-7046D03025C6}" type="presParOf" srcId="{E8A52659-3C61-4239-98F9-40FD75BFF69F}" destId="{CCC0D4EE-3C51-4231-8A44-32EAADB7032F}" srcOrd="2" destOrd="0" presId="urn:microsoft.com/office/officeart/2005/8/layout/hList7"/>
    <dgm:cxn modelId="{1FA8E68A-7CCE-445B-B681-ED4398852578}" type="presParOf" srcId="{E8A52659-3C61-4239-98F9-40FD75BFF69F}" destId="{DEB90597-1106-458B-8AB3-9F5567EE54D0}" srcOrd="3" destOrd="0" presId="urn:microsoft.com/office/officeart/2005/8/layout/hList7"/>
    <dgm:cxn modelId="{C6965343-1E0E-4FAD-9384-8F4D8E189537}" type="presParOf" srcId="{64EB6457-9063-4FE1-806A-70A27953E4F5}" destId="{AF40D96D-6BE0-4F97-8C5A-414909306D5A}" srcOrd="3" destOrd="0" presId="urn:microsoft.com/office/officeart/2005/8/layout/hList7"/>
    <dgm:cxn modelId="{74089373-34E3-434A-93D8-00108735C97C}" type="presParOf" srcId="{64EB6457-9063-4FE1-806A-70A27953E4F5}" destId="{6226FD27-64D6-42C6-85F9-E447E1E77FC9}" srcOrd="4" destOrd="0" presId="urn:microsoft.com/office/officeart/2005/8/layout/hList7"/>
    <dgm:cxn modelId="{82244AC4-2941-4D8A-8ACA-7A91DE7E6AE4}" type="presParOf" srcId="{6226FD27-64D6-42C6-85F9-E447E1E77FC9}" destId="{8D448A8F-D7F6-4DF5-AD0A-3A6A65884F3F}" srcOrd="0" destOrd="0" presId="urn:microsoft.com/office/officeart/2005/8/layout/hList7"/>
    <dgm:cxn modelId="{0354BF66-CEA2-4C49-92FA-3E2E21E44264}" type="presParOf" srcId="{6226FD27-64D6-42C6-85F9-E447E1E77FC9}" destId="{817725F5-BA16-457E-8739-001E529359EA}" srcOrd="1" destOrd="0" presId="urn:microsoft.com/office/officeart/2005/8/layout/hList7"/>
    <dgm:cxn modelId="{A7DDEBA0-B312-4CB7-B081-EE118388766C}" type="presParOf" srcId="{6226FD27-64D6-42C6-85F9-E447E1E77FC9}" destId="{886AC0EA-4332-4730-B6BF-3C2893F34D6D}" srcOrd="2" destOrd="0" presId="urn:microsoft.com/office/officeart/2005/8/layout/hList7"/>
    <dgm:cxn modelId="{055953EA-8EDB-4233-85DC-764CE4B0F012}" type="presParOf" srcId="{6226FD27-64D6-42C6-85F9-E447E1E77FC9}" destId="{3B7FE732-5A55-4B63-8F67-325B717EBCB7}" srcOrd="3" destOrd="0" presId="urn:microsoft.com/office/officeart/2005/8/layout/hList7"/>
    <dgm:cxn modelId="{F3DD593D-6C8A-45E3-A35A-AF157B250F8D}" type="presParOf" srcId="{64EB6457-9063-4FE1-806A-70A27953E4F5}" destId="{ED8958BC-8351-4B6B-8316-8A61C891DAC1}" srcOrd="5" destOrd="0" presId="urn:microsoft.com/office/officeart/2005/8/layout/hList7"/>
    <dgm:cxn modelId="{78414E92-2BC7-45F3-83CC-A2CEBC38003F}" type="presParOf" srcId="{64EB6457-9063-4FE1-806A-70A27953E4F5}" destId="{1D0F9E57-3D4E-494E-B7BB-23B8AF77FC90}" srcOrd="6" destOrd="0" presId="urn:microsoft.com/office/officeart/2005/8/layout/hList7"/>
    <dgm:cxn modelId="{6A52DD0B-84E4-4A95-B252-8333A8BE0781}" type="presParOf" srcId="{1D0F9E57-3D4E-494E-B7BB-23B8AF77FC90}" destId="{B8AA4A90-01B5-4CA2-82F0-89A5706729B8}" srcOrd="0" destOrd="0" presId="urn:microsoft.com/office/officeart/2005/8/layout/hList7"/>
    <dgm:cxn modelId="{120B5242-5FD6-4B79-8DFA-CA79ACFE52A1}" type="presParOf" srcId="{1D0F9E57-3D4E-494E-B7BB-23B8AF77FC90}" destId="{926D399A-0B69-44D0-B690-306405343D36}" srcOrd="1" destOrd="0" presId="urn:microsoft.com/office/officeart/2005/8/layout/hList7"/>
    <dgm:cxn modelId="{A9035AFB-967F-4D76-BF1A-00B4EAC1E176}" type="presParOf" srcId="{1D0F9E57-3D4E-494E-B7BB-23B8AF77FC90}" destId="{3017401F-3CC0-40F8-A110-50BC06FED057}" srcOrd="2" destOrd="0" presId="urn:microsoft.com/office/officeart/2005/8/layout/hList7"/>
    <dgm:cxn modelId="{4DF92CC2-495F-4EA3-9942-212C4202846E}" type="presParOf" srcId="{1D0F9E57-3D4E-494E-B7BB-23B8AF77FC90}" destId="{616C8FAB-63D3-4972-909C-96C04CC5071A}" srcOrd="3" destOrd="0" presId="urn:microsoft.com/office/officeart/2005/8/layout/hList7"/>
    <dgm:cxn modelId="{418C1EEC-31C9-4872-ADEF-C2FA5E92A07C}" type="presParOf" srcId="{64EB6457-9063-4FE1-806A-70A27953E4F5}" destId="{253FEE96-05F3-4E76-B9D8-668AEF6FB26E}" srcOrd="7" destOrd="0" presId="urn:microsoft.com/office/officeart/2005/8/layout/hList7"/>
    <dgm:cxn modelId="{F44490A0-18A0-4211-ACE6-E112985236A6}" type="presParOf" srcId="{64EB6457-9063-4FE1-806A-70A27953E4F5}" destId="{B59810EC-F5D5-46AA-B2EF-9A500DDB6E8A}" srcOrd="8" destOrd="0" presId="urn:microsoft.com/office/officeart/2005/8/layout/hList7"/>
    <dgm:cxn modelId="{A04C64BB-6F52-4B83-BE8E-015AAD0CC466}" type="presParOf" srcId="{B59810EC-F5D5-46AA-B2EF-9A500DDB6E8A}" destId="{B0A91C82-704B-4F08-8B23-4702AAA22A26}" srcOrd="0" destOrd="0" presId="urn:microsoft.com/office/officeart/2005/8/layout/hList7"/>
    <dgm:cxn modelId="{90BD9CD6-93FF-4CF2-B907-D5BF0BF8D7F2}" type="presParOf" srcId="{B59810EC-F5D5-46AA-B2EF-9A500DDB6E8A}" destId="{D8DEC022-E84D-4FF7-A9DC-5B65FDEBE9E1}" srcOrd="1" destOrd="0" presId="urn:microsoft.com/office/officeart/2005/8/layout/hList7"/>
    <dgm:cxn modelId="{2E785119-E17C-4218-9373-12722FBEB346}" type="presParOf" srcId="{B59810EC-F5D5-46AA-B2EF-9A500DDB6E8A}" destId="{8371285C-64CD-4C50-B2A0-525F5935ADC2}" srcOrd="2" destOrd="0" presId="urn:microsoft.com/office/officeart/2005/8/layout/hList7"/>
    <dgm:cxn modelId="{A0C28D19-8C40-471C-AC45-3B076270D312}" type="presParOf" srcId="{B59810EC-F5D5-46AA-B2EF-9A500DDB6E8A}" destId="{F085D6DB-3CFF-4BB2-B83E-D6CBE95895E3}" srcOrd="3" destOrd="0" presId="urn:microsoft.com/office/officeart/2005/8/layout/hList7"/>
    <dgm:cxn modelId="{DC2E2143-3A44-4036-82EC-A62C99039F02}" type="presParOf" srcId="{64EB6457-9063-4FE1-806A-70A27953E4F5}" destId="{58711677-B12B-43FE-BE65-D50DE2B5F6A9}" srcOrd="9" destOrd="0" presId="urn:microsoft.com/office/officeart/2005/8/layout/hList7"/>
    <dgm:cxn modelId="{18A9EC83-0081-4771-BB05-53B669382E3E}" type="presParOf" srcId="{64EB6457-9063-4FE1-806A-70A27953E4F5}" destId="{47879A7A-2BD9-4057-849B-5F43EC75323A}" srcOrd="10" destOrd="0" presId="urn:microsoft.com/office/officeart/2005/8/layout/hList7"/>
    <dgm:cxn modelId="{13D7B1B7-5B96-4F60-ABA7-1663B92EA627}" type="presParOf" srcId="{47879A7A-2BD9-4057-849B-5F43EC75323A}" destId="{65F9DA7E-369B-4628-9640-ADB4B62393E8}" srcOrd="0" destOrd="0" presId="urn:microsoft.com/office/officeart/2005/8/layout/hList7"/>
    <dgm:cxn modelId="{AFB0140A-0FDC-4EF6-AFB0-52D1CC9D1428}" type="presParOf" srcId="{47879A7A-2BD9-4057-849B-5F43EC75323A}" destId="{81374DD4-61AD-41CE-870B-96BD99420E08}" srcOrd="1" destOrd="0" presId="urn:microsoft.com/office/officeart/2005/8/layout/hList7"/>
    <dgm:cxn modelId="{EE62225C-0365-4127-9C37-3647858B339F}" type="presParOf" srcId="{47879A7A-2BD9-4057-849B-5F43EC75323A}" destId="{5FCFDDB9-3581-45F9-A919-57C5A2FB5F30}" srcOrd="2" destOrd="0" presId="urn:microsoft.com/office/officeart/2005/8/layout/hList7"/>
    <dgm:cxn modelId="{4F1F41B9-D4BB-423C-8AB5-48D08E877960}" type="presParOf" srcId="{47879A7A-2BD9-4057-849B-5F43EC75323A}" destId="{9870AFCD-E630-4BD6-BB49-14B5F084F73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67E4F-914A-4140-AD77-A937B8D311E9}">
      <dsp:nvSpPr>
        <dsp:cNvPr id="0" name=""/>
        <dsp:cNvSpPr/>
      </dsp:nvSpPr>
      <dsp:spPr>
        <a:xfrm>
          <a:off x="10718086" y="1895188"/>
          <a:ext cx="1656479" cy="16559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EECE4C0-CECB-4CFB-86FA-3F2BBED664DB}">
      <dsp:nvSpPr>
        <dsp:cNvPr id="0" name=""/>
        <dsp:cNvSpPr/>
      </dsp:nvSpPr>
      <dsp:spPr>
        <a:xfrm>
          <a:off x="10774362" y="1950397"/>
          <a:ext cx="1545150" cy="15455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b="1" kern="1200" dirty="0"/>
            <a:t>- Project Learnings</a:t>
          </a:r>
        </a:p>
        <a:p>
          <a:pPr marL="0" lvl="0" indent="0" algn="l" defTabSz="533400">
            <a:lnSpc>
              <a:spcPct val="90000"/>
            </a:lnSpc>
            <a:spcBef>
              <a:spcPct val="0"/>
            </a:spcBef>
            <a:spcAft>
              <a:spcPct val="35000"/>
            </a:spcAft>
            <a:buNone/>
          </a:pPr>
          <a:r>
            <a:rPr lang="en-US" sz="1200" b="1" kern="1200" dirty="0"/>
            <a:t> Slides 52-62 </a:t>
          </a:r>
        </a:p>
      </dsp:txBody>
      <dsp:txXfrm>
        <a:off x="10994574" y="2171232"/>
        <a:ext cx="1103504" cy="1103884"/>
      </dsp:txXfrm>
    </dsp:sp>
    <dsp:sp modelId="{ADA68266-43A2-4162-8656-770027A69C6D}">
      <dsp:nvSpPr>
        <dsp:cNvPr id="0" name=""/>
        <dsp:cNvSpPr/>
      </dsp:nvSpPr>
      <dsp:spPr>
        <a:xfrm rot="2700000">
          <a:off x="9007378" y="1895002"/>
          <a:ext cx="1656053" cy="165605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158F33F-2D59-43F2-B8C0-0695200D86C9}">
      <dsp:nvSpPr>
        <dsp:cNvPr id="0" name=""/>
        <dsp:cNvSpPr/>
      </dsp:nvSpPr>
      <dsp:spPr>
        <a:xfrm>
          <a:off x="9062830" y="1950397"/>
          <a:ext cx="1545150" cy="15455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b="1" kern="1200" dirty="0"/>
            <a:t>- MVP Demo</a:t>
          </a:r>
        </a:p>
        <a:p>
          <a:pPr marL="0" lvl="0" indent="0" algn="l" defTabSz="533400">
            <a:lnSpc>
              <a:spcPct val="90000"/>
            </a:lnSpc>
            <a:spcBef>
              <a:spcPct val="0"/>
            </a:spcBef>
            <a:spcAft>
              <a:spcPct val="35000"/>
            </a:spcAft>
            <a:buNone/>
          </a:pPr>
          <a:r>
            <a:rPr lang="en-US" sz="1200" b="1" kern="1200" dirty="0"/>
            <a:t> Slides 43-51 </a:t>
          </a:r>
        </a:p>
      </dsp:txBody>
      <dsp:txXfrm>
        <a:off x="9283041" y="2171232"/>
        <a:ext cx="1103504" cy="1103884"/>
      </dsp:txXfrm>
    </dsp:sp>
    <dsp:sp modelId="{F38B0D10-DE51-4379-8FEF-4CAB9DFE9170}">
      <dsp:nvSpPr>
        <dsp:cNvPr id="0" name=""/>
        <dsp:cNvSpPr/>
      </dsp:nvSpPr>
      <dsp:spPr>
        <a:xfrm rot="2700000">
          <a:off x="7297069" y="1895002"/>
          <a:ext cx="1656053" cy="165605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8E451D1-C00E-4BE7-9049-CA1193209154}">
      <dsp:nvSpPr>
        <dsp:cNvPr id="0" name=""/>
        <dsp:cNvSpPr/>
      </dsp:nvSpPr>
      <dsp:spPr>
        <a:xfrm>
          <a:off x="7351297" y="1950397"/>
          <a:ext cx="1545150" cy="15455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b="1" kern="1200" dirty="0"/>
            <a:t> - Reasoning </a:t>
          </a:r>
        </a:p>
        <a:p>
          <a:pPr marL="0" lvl="0" indent="0" algn="l" defTabSz="533400">
            <a:lnSpc>
              <a:spcPct val="90000"/>
            </a:lnSpc>
            <a:spcBef>
              <a:spcPct val="0"/>
            </a:spcBef>
            <a:spcAft>
              <a:spcPct val="35000"/>
            </a:spcAft>
            <a:buNone/>
          </a:pPr>
          <a:r>
            <a:rPr lang="en-US" sz="1200" b="1" kern="1200" dirty="0"/>
            <a:t>- Knowledge</a:t>
          </a:r>
        </a:p>
        <a:p>
          <a:pPr marL="0" lvl="0" indent="0" algn="l" defTabSz="533400">
            <a:lnSpc>
              <a:spcPct val="90000"/>
            </a:lnSpc>
            <a:spcBef>
              <a:spcPct val="0"/>
            </a:spcBef>
            <a:spcAft>
              <a:spcPct val="35000"/>
            </a:spcAft>
            <a:buNone/>
          </a:pPr>
          <a:r>
            <a:rPr lang="en-US" sz="1200" b="1" kern="1200" dirty="0"/>
            <a:t> Slides 33-42</a:t>
          </a:r>
        </a:p>
      </dsp:txBody>
      <dsp:txXfrm>
        <a:off x="7572732" y="2171232"/>
        <a:ext cx="1103504" cy="1103884"/>
      </dsp:txXfrm>
    </dsp:sp>
    <dsp:sp modelId="{34C0B75D-EE47-48B1-A484-98FC98CBF12B}">
      <dsp:nvSpPr>
        <dsp:cNvPr id="0" name=""/>
        <dsp:cNvSpPr/>
      </dsp:nvSpPr>
      <dsp:spPr>
        <a:xfrm rot="2700000">
          <a:off x="5585536" y="1895002"/>
          <a:ext cx="1656053" cy="165605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F1F64C5-8B78-406E-94AA-0F249C7F4100}">
      <dsp:nvSpPr>
        <dsp:cNvPr id="0" name=""/>
        <dsp:cNvSpPr/>
      </dsp:nvSpPr>
      <dsp:spPr>
        <a:xfrm>
          <a:off x="5640988" y="1950397"/>
          <a:ext cx="1545150" cy="15455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b="1" kern="1200" dirty="0"/>
            <a:t>- Data</a:t>
          </a:r>
        </a:p>
        <a:p>
          <a:pPr marL="0" lvl="0" indent="0" algn="l" defTabSz="533400">
            <a:lnSpc>
              <a:spcPct val="90000"/>
            </a:lnSpc>
            <a:spcBef>
              <a:spcPct val="0"/>
            </a:spcBef>
            <a:spcAft>
              <a:spcPct val="35000"/>
            </a:spcAft>
            <a:buNone/>
          </a:pPr>
          <a:r>
            <a:rPr lang="en-US" sz="1200" b="1" kern="1200" dirty="0"/>
            <a:t>- Understanding </a:t>
          </a:r>
        </a:p>
        <a:p>
          <a:pPr marL="0" lvl="0" indent="0" algn="l" defTabSz="533400">
            <a:lnSpc>
              <a:spcPct val="90000"/>
            </a:lnSpc>
            <a:spcBef>
              <a:spcPct val="0"/>
            </a:spcBef>
            <a:spcAft>
              <a:spcPct val="35000"/>
            </a:spcAft>
            <a:buNone/>
          </a:pPr>
          <a:r>
            <a:rPr lang="en-US" sz="1200" b="1" kern="1200" dirty="0"/>
            <a:t>Slides 27-32 </a:t>
          </a:r>
        </a:p>
        <a:p>
          <a:pPr marL="0" lvl="0" indent="0" algn="l" defTabSz="533400">
            <a:lnSpc>
              <a:spcPct val="90000"/>
            </a:lnSpc>
            <a:spcBef>
              <a:spcPct val="0"/>
            </a:spcBef>
            <a:spcAft>
              <a:spcPct val="35000"/>
            </a:spcAft>
            <a:buNone/>
          </a:pPr>
          <a:r>
            <a:rPr lang="en-US" sz="1200" b="1" kern="1200" dirty="0"/>
            <a:t> </a:t>
          </a:r>
        </a:p>
      </dsp:txBody>
      <dsp:txXfrm>
        <a:off x="5861199" y="2171232"/>
        <a:ext cx="1103504" cy="1103884"/>
      </dsp:txXfrm>
    </dsp:sp>
    <dsp:sp modelId="{57C3AB74-7587-4314-95E6-39D4802371BD}">
      <dsp:nvSpPr>
        <dsp:cNvPr id="0" name=""/>
        <dsp:cNvSpPr/>
      </dsp:nvSpPr>
      <dsp:spPr>
        <a:xfrm rot="2700000">
          <a:off x="3874004" y="1895002"/>
          <a:ext cx="1656053" cy="165605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A07E40-1600-4750-9669-5DC525DD3FEB}">
      <dsp:nvSpPr>
        <dsp:cNvPr id="0" name=""/>
        <dsp:cNvSpPr/>
      </dsp:nvSpPr>
      <dsp:spPr>
        <a:xfrm>
          <a:off x="3929455" y="1950397"/>
          <a:ext cx="1545150" cy="15455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b="1" kern="1200" dirty="0"/>
            <a:t>¬ AI Design Essentials</a:t>
          </a:r>
        </a:p>
        <a:p>
          <a:pPr marL="0" lvl="0" indent="0" algn="l" defTabSz="533400">
            <a:lnSpc>
              <a:spcPct val="90000"/>
            </a:lnSpc>
            <a:spcBef>
              <a:spcPct val="0"/>
            </a:spcBef>
            <a:spcAft>
              <a:spcPct val="35000"/>
            </a:spcAft>
            <a:buNone/>
          </a:pPr>
          <a:r>
            <a:rPr lang="en-US" sz="1200" b="1" kern="1200" dirty="0"/>
            <a:t> Slides 22-26 </a:t>
          </a:r>
        </a:p>
        <a:p>
          <a:pPr marL="0" lvl="0" indent="0" algn="l" defTabSz="533400">
            <a:lnSpc>
              <a:spcPct val="90000"/>
            </a:lnSpc>
            <a:spcBef>
              <a:spcPct val="0"/>
            </a:spcBef>
            <a:spcAft>
              <a:spcPct val="35000"/>
            </a:spcAft>
            <a:buNone/>
          </a:pPr>
          <a:endParaRPr lang="en-US" sz="1200" b="1" kern="1200" dirty="0"/>
        </a:p>
      </dsp:txBody>
      <dsp:txXfrm>
        <a:off x="4149667" y="2171232"/>
        <a:ext cx="1103504" cy="1103884"/>
      </dsp:txXfrm>
    </dsp:sp>
    <dsp:sp modelId="{C379AA93-2720-4CC0-9330-8B6D0455F70D}">
      <dsp:nvSpPr>
        <dsp:cNvPr id="0" name=""/>
        <dsp:cNvSpPr/>
      </dsp:nvSpPr>
      <dsp:spPr>
        <a:xfrm rot="2700000">
          <a:off x="2163695" y="1895002"/>
          <a:ext cx="1656053" cy="165605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04DC993-F2C1-4790-8586-A66007742F75}">
      <dsp:nvSpPr>
        <dsp:cNvPr id="0" name=""/>
        <dsp:cNvSpPr/>
      </dsp:nvSpPr>
      <dsp:spPr>
        <a:xfrm>
          <a:off x="2217923" y="1950397"/>
          <a:ext cx="1545150" cy="15455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b="1" kern="1200" dirty="0"/>
            <a:t>- Venture Thesis  </a:t>
          </a:r>
        </a:p>
        <a:p>
          <a:pPr marL="0" lvl="0" indent="0" algn="l" defTabSz="533400">
            <a:lnSpc>
              <a:spcPct val="90000"/>
            </a:lnSpc>
            <a:spcBef>
              <a:spcPct val="0"/>
            </a:spcBef>
            <a:spcAft>
              <a:spcPct val="35000"/>
            </a:spcAft>
            <a:buNone/>
          </a:pPr>
          <a:r>
            <a:rPr lang="en-US" sz="1200" b="1" kern="1200" dirty="0"/>
            <a:t>- EDT</a:t>
          </a:r>
        </a:p>
        <a:p>
          <a:pPr marL="0" lvl="0" indent="0" algn="l" defTabSz="533400">
            <a:lnSpc>
              <a:spcPct val="90000"/>
            </a:lnSpc>
            <a:spcBef>
              <a:spcPct val="0"/>
            </a:spcBef>
            <a:spcAft>
              <a:spcPct val="35000"/>
            </a:spcAft>
            <a:buNone/>
          </a:pPr>
          <a:r>
            <a:rPr lang="en-US" sz="1200" b="1" kern="1200" dirty="0"/>
            <a:t>Slides 13-21 </a:t>
          </a:r>
        </a:p>
        <a:p>
          <a:pPr marL="0" lvl="0" indent="0" algn="l" defTabSz="533400">
            <a:lnSpc>
              <a:spcPct val="90000"/>
            </a:lnSpc>
            <a:spcBef>
              <a:spcPct val="0"/>
            </a:spcBef>
            <a:spcAft>
              <a:spcPct val="35000"/>
            </a:spcAft>
            <a:buNone/>
          </a:pPr>
          <a:r>
            <a:rPr lang="en-US" sz="1200" b="1" kern="1200" dirty="0"/>
            <a:t>  </a:t>
          </a:r>
        </a:p>
      </dsp:txBody>
      <dsp:txXfrm>
        <a:off x="2439358" y="2171232"/>
        <a:ext cx="1103504" cy="1103884"/>
      </dsp:txXfrm>
    </dsp:sp>
    <dsp:sp modelId="{A7BDFE11-381D-45B7-A64F-6ED6DD450B3D}">
      <dsp:nvSpPr>
        <dsp:cNvPr id="0" name=""/>
        <dsp:cNvSpPr/>
      </dsp:nvSpPr>
      <dsp:spPr>
        <a:xfrm rot="2700000">
          <a:off x="452162" y="1895002"/>
          <a:ext cx="1656053" cy="165605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C1BFCD5-31A4-458C-91DB-01F38695A7B5}">
      <dsp:nvSpPr>
        <dsp:cNvPr id="0" name=""/>
        <dsp:cNvSpPr/>
      </dsp:nvSpPr>
      <dsp:spPr>
        <a:xfrm>
          <a:off x="507614" y="1950397"/>
          <a:ext cx="1545150" cy="15455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b="1" kern="1200" dirty="0"/>
            <a:t>- Inception </a:t>
          </a:r>
        </a:p>
        <a:p>
          <a:pPr marL="0" lvl="0" indent="0" algn="l" defTabSz="533400">
            <a:lnSpc>
              <a:spcPct val="90000"/>
            </a:lnSpc>
            <a:spcBef>
              <a:spcPct val="0"/>
            </a:spcBef>
            <a:spcAft>
              <a:spcPct val="35000"/>
            </a:spcAft>
            <a:buNone/>
          </a:pPr>
          <a:r>
            <a:rPr lang="en-US" sz="1200" b="1" kern="1200" dirty="0"/>
            <a:t>- Project Planning &amp; Design</a:t>
          </a:r>
        </a:p>
        <a:p>
          <a:pPr marL="0" lvl="0" indent="0" algn="l" defTabSz="533400">
            <a:lnSpc>
              <a:spcPct val="90000"/>
            </a:lnSpc>
            <a:spcBef>
              <a:spcPct val="0"/>
            </a:spcBef>
            <a:spcAft>
              <a:spcPct val="35000"/>
            </a:spcAft>
            <a:buNone/>
          </a:pPr>
          <a:r>
            <a:rPr lang="en-US" sz="1200" b="1" kern="1200" dirty="0"/>
            <a:t>Slides 1-12  </a:t>
          </a:r>
        </a:p>
      </dsp:txBody>
      <dsp:txXfrm>
        <a:off x="727825" y="2171232"/>
        <a:ext cx="1103504" cy="1103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B0D10-DE51-4379-8FEF-4CAB9DFE9170}">
      <dsp:nvSpPr>
        <dsp:cNvPr id="0" name=""/>
        <dsp:cNvSpPr/>
      </dsp:nvSpPr>
      <dsp:spPr>
        <a:xfrm>
          <a:off x="10082131" y="1726189"/>
          <a:ext cx="2298889" cy="229926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8E451D1-C00E-4BE7-9049-CA1193209154}">
      <dsp:nvSpPr>
        <dsp:cNvPr id="0" name=""/>
        <dsp:cNvSpPr/>
      </dsp:nvSpPr>
      <dsp:spPr>
        <a:xfrm>
          <a:off x="10157986" y="1802844"/>
          <a:ext cx="2145956" cy="21459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 Deploying finalized product  </a:t>
          </a:r>
        </a:p>
      </dsp:txBody>
      <dsp:txXfrm>
        <a:off x="10465075" y="2109467"/>
        <a:ext cx="1533000" cy="1532709"/>
      </dsp:txXfrm>
    </dsp:sp>
    <dsp:sp modelId="{34C0B75D-EE47-48B1-A484-98FC98CBF12B}">
      <dsp:nvSpPr>
        <dsp:cNvPr id="0" name=""/>
        <dsp:cNvSpPr/>
      </dsp:nvSpPr>
      <dsp:spPr>
        <a:xfrm rot="2700000">
          <a:off x="7705072" y="1726308"/>
          <a:ext cx="2298623" cy="229862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F1F64C5-8B78-406E-94AA-0F249C7F4100}">
      <dsp:nvSpPr>
        <dsp:cNvPr id="0" name=""/>
        <dsp:cNvSpPr/>
      </dsp:nvSpPr>
      <dsp:spPr>
        <a:xfrm>
          <a:off x="7783241" y="1802844"/>
          <a:ext cx="2145956" cy="21459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Uniting the project development  </a:t>
          </a:r>
        </a:p>
      </dsp:txBody>
      <dsp:txXfrm>
        <a:off x="8089107" y="2109467"/>
        <a:ext cx="1533000" cy="1532709"/>
      </dsp:txXfrm>
    </dsp:sp>
    <dsp:sp modelId="{57C3AB74-7587-4314-95E6-39D4802371BD}">
      <dsp:nvSpPr>
        <dsp:cNvPr id="0" name=""/>
        <dsp:cNvSpPr/>
      </dsp:nvSpPr>
      <dsp:spPr>
        <a:xfrm rot="2700000">
          <a:off x="5330328" y="1726308"/>
          <a:ext cx="2298623" cy="229862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A07E40-1600-4750-9669-5DC525DD3FEB}">
      <dsp:nvSpPr>
        <dsp:cNvPr id="0" name=""/>
        <dsp:cNvSpPr/>
      </dsp:nvSpPr>
      <dsp:spPr>
        <a:xfrm>
          <a:off x="5407273" y="1802844"/>
          <a:ext cx="2145956" cy="21459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Working with Data </a:t>
          </a:r>
        </a:p>
      </dsp:txBody>
      <dsp:txXfrm>
        <a:off x="5713139" y="2109467"/>
        <a:ext cx="1533000" cy="1532709"/>
      </dsp:txXfrm>
    </dsp:sp>
    <dsp:sp modelId="{C379AA93-2720-4CC0-9330-8B6D0455F70D}">
      <dsp:nvSpPr>
        <dsp:cNvPr id="0" name=""/>
        <dsp:cNvSpPr/>
      </dsp:nvSpPr>
      <dsp:spPr>
        <a:xfrm rot="2700000">
          <a:off x="2954360" y="1726308"/>
          <a:ext cx="2298623" cy="229862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04DC993-F2C1-4790-8586-A66007742F75}">
      <dsp:nvSpPr>
        <dsp:cNvPr id="0" name=""/>
        <dsp:cNvSpPr/>
      </dsp:nvSpPr>
      <dsp:spPr>
        <a:xfrm>
          <a:off x="3031305" y="1802844"/>
          <a:ext cx="2145956" cy="21459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Data Collection </a:t>
          </a:r>
        </a:p>
      </dsp:txBody>
      <dsp:txXfrm>
        <a:off x="3338395" y="2109467"/>
        <a:ext cx="1533000" cy="1532709"/>
      </dsp:txXfrm>
    </dsp:sp>
    <dsp:sp modelId="{A7BDFE11-381D-45B7-A64F-6ED6DD450B3D}">
      <dsp:nvSpPr>
        <dsp:cNvPr id="0" name=""/>
        <dsp:cNvSpPr/>
      </dsp:nvSpPr>
      <dsp:spPr>
        <a:xfrm rot="2700000">
          <a:off x="578392" y="1726308"/>
          <a:ext cx="2298623" cy="2298623"/>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C1BFCD5-31A4-458C-91DB-01F38695A7B5}">
      <dsp:nvSpPr>
        <dsp:cNvPr id="0" name=""/>
        <dsp:cNvSpPr/>
      </dsp:nvSpPr>
      <dsp:spPr>
        <a:xfrm>
          <a:off x="655337" y="1802844"/>
          <a:ext cx="2145956" cy="214595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Discussion and Discovery  </a:t>
          </a:r>
        </a:p>
      </dsp:txBody>
      <dsp:txXfrm>
        <a:off x="962427" y="2109467"/>
        <a:ext cx="1533000" cy="1532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2ED7-1674-48F8-B825-2CFA04707847}">
      <dsp:nvSpPr>
        <dsp:cNvPr id="0" name=""/>
        <dsp:cNvSpPr/>
      </dsp:nvSpPr>
      <dsp:spPr>
        <a:xfrm>
          <a:off x="2104" y="0"/>
          <a:ext cx="1913835" cy="4262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Mural</a:t>
          </a:r>
        </a:p>
        <a:p>
          <a:pPr marL="0" lvl="0" indent="0" algn="l" defTabSz="1066800">
            <a:lnSpc>
              <a:spcPct val="90000"/>
            </a:lnSpc>
            <a:spcBef>
              <a:spcPct val="0"/>
            </a:spcBef>
            <a:spcAft>
              <a:spcPct val="35000"/>
            </a:spcAft>
            <a:buNone/>
          </a:pPr>
          <a:r>
            <a:rPr lang="en-US" sz="2000" kern="1200" dirty="0"/>
            <a:t>1. Quick  collaboration  </a:t>
          </a:r>
          <a:endParaRPr lang="en-SG" sz="2000" kern="1200" dirty="0"/>
        </a:p>
      </dsp:txBody>
      <dsp:txXfrm>
        <a:off x="2104" y="1705086"/>
        <a:ext cx="1913835" cy="1705086"/>
      </dsp:txXfrm>
    </dsp:sp>
    <dsp:sp modelId="{F7234FE6-E485-4913-A830-F56F542AE57F}">
      <dsp:nvSpPr>
        <dsp:cNvPr id="0" name=""/>
        <dsp:cNvSpPr/>
      </dsp:nvSpPr>
      <dsp:spPr>
        <a:xfrm>
          <a:off x="249280" y="255763"/>
          <a:ext cx="1419484" cy="1419484"/>
        </a:xfrm>
        <a:prstGeom prst="ellipse">
          <a:avLst/>
        </a:prstGeom>
        <a:blipFill>
          <a:blip xmlns:r="http://schemas.openxmlformats.org/officeDocument/2006/relationships" r:embed="rId1"/>
          <a:srcRect/>
          <a:stretch>
            <a:fillRect l="-45000" r="-4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54DD70-5FBD-4C70-B96E-8202FF232281}">
      <dsp:nvSpPr>
        <dsp:cNvPr id="0" name=""/>
        <dsp:cNvSpPr/>
      </dsp:nvSpPr>
      <dsp:spPr>
        <a:xfrm>
          <a:off x="1973355" y="0"/>
          <a:ext cx="1913835" cy="4262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Kaggle</a:t>
          </a:r>
        </a:p>
        <a:p>
          <a:pPr marL="0" lvl="0" indent="0" algn="l" defTabSz="1066800">
            <a:lnSpc>
              <a:spcPct val="90000"/>
            </a:lnSpc>
            <a:spcBef>
              <a:spcPct val="0"/>
            </a:spcBef>
            <a:spcAft>
              <a:spcPct val="35000"/>
            </a:spcAft>
            <a:buNone/>
          </a:pPr>
          <a:r>
            <a:rPr lang="en-US" sz="2000" kern="1200" dirty="0"/>
            <a:t>1. Easy Access</a:t>
          </a:r>
        </a:p>
        <a:p>
          <a:pPr marL="0" lvl="0" indent="0" algn="l" defTabSz="1066800">
            <a:lnSpc>
              <a:spcPct val="90000"/>
            </a:lnSpc>
            <a:spcBef>
              <a:spcPct val="0"/>
            </a:spcBef>
            <a:spcAft>
              <a:spcPct val="35000"/>
            </a:spcAft>
            <a:buNone/>
          </a:pPr>
          <a:r>
            <a:rPr lang="en-US" sz="2000" kern="1200" dirty="0"/>
            <a:t>2. Convenient  </a:t>
          </a:r>
          <a:endParaRPr lang="en-SG" sz="2000" kern="1200" dirty="0"/>
        </a:p>
      </dsp:txBody>
      <dsp:txXfrm>
        <a:off x="1973355" y="1705086"/>
        <a:ext cx="1913835" cy="1705086"/>
      </dsp:txXfrm>
    </dsp:sp>
    <dsp:sp modelId="{DEB90597-1106-458B-8AB3-9F5567EE54D0}">
      <dsp:nvSpPr>
        <dsp:cNvPr id="0" name=""/>
        <dsp:cNvSpPr/>
      </dsp:nvSpPr>
      <dsp:spPr>
        <a:xfrm>
          <a:off x="2220530" y="255763"/>
          <a:ext cx="1419484" cy="1419484"/>
        </a:xfrm>
        <a:prstGeom prst="ellipse">
          <a:avLst/>
        </a:prstGeom>
        <a:blipFill>
          <a:blip xmlns:r="http://schemas.openxmlformats.org/officeDocument/2006/relationships" r:embed="rId2"/>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448A8F-D7F6-4DF5-AD0A-3A6A65884F3F}">
      <dsp:nvSpPr>
        <dsp:cNvPr id="0" name=""/>
        <dsp:cNvSpPr/>
      </dsp:nvSpPr>
      <dsp:spPr>
        <a:xfrm>
          <a:off x="3944605" y="0"/>
          <a:ext cx="1892266" cy="4262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b="1" kern="1200" dirty="0">
            <a:effectLst>
              <a:outerShdw blurRad="38100" dist="38100" dir="2700000" algn="tl">
                <a:srgbClr val="000000">
                  <a:alpha val="43137"/>
                </a:srgbClr>
              </a:outerShdw>
            </a:effectLst>
          </a:endParaRPr>
        </a:p>
        <a:p>
          <a:pPr marL="0" lvl="0" indent="0" algn="ctr" defTabSz="106680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Tools in IBM Cloud</a:t>
          </a:r>
        </a:p>
        <a:p>
          <a:pPr marL="0" lvl="0" indent="0" algn="l" defTabSz="1066800">
            <a:lnSpc>
              <a:spcPct val="90000"/>
            </a:lnSpc>
            <a:spcBef>
              <a:spcPct val="0"/>
            </a:spcBef>
            <a:spcAft>
              <a:spcPct val="35000"/>
            </a:spcAft>
            <a:buNone/>
          </a:pPr>
          <a:r>
            <a:rPr lang="en-SG" sz="2000" kern="1200" dirty="0"/>
            <a:t>1. Easy Navigation </a:t>
          </a:r>
        </a:p>
        <a:p>
          <a:pPr marL="0" lvl="0" indent="0" algn="l" defTabSz="1066800">
            <a:lnSpc>
              <a:spcPct val="90000"/>
            </a:lnSpc>
            <a:spcBef>
              <a:spcPct val="0"/>
            </a:spcBef>
            <a:spcAft>
              <a:spcPct val="35000"/>
            </a:spcAft>
            <a:buNone/>
          </a:pPr>
          <a:r>
            <a:rPr lang="en-SG" sz="2000" kern="1200" dirty="0"/>
            <a:t>2. Fast development </a:t>
          </a:r>
        </a:p>
      </dsp:txBody>
      <dsp:txXfrm>
        <a:off x="3944605" y="1705086"/>
        <a:ext cx="1892266" cy="1705086"/>
      </dsp:txXfrm>
    </dsp:sp>
    <dsp:sp modelId="{3B7FE732-5A55-4B63-8F67-325B717EBCB7}">
      <dsp:nvSpPr>
        <dsp:cNvPr id="0" name=""/>
        <dsp:cNvSpPr/>
      </dsp:nvSpPr>
      <dsp:spPr>
        <a:xfrm>
          <a:off x="4180996" y="255763"/>
          <a:ext cx="1419484" cy="1419484"/>
        </a:xfrm>
        <a:prstGeom prst="ellipse">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AA4A90-01B5-4CA2-82F0-89A5706729B8}">
      <dsp:nvSpPr>
        <dsp:cNvPr id="0" name=""/>
        <dsp:cNvSpPr/>
      </dsp:nvSpPr>
      <dsp:spPr>
        <a:xfrm>
          <a:off x="5894287" y="0"/>
          <a:ext cx="1913835" cy="4262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GitHub</a:t>
          </a:r>
        </a:p>
        <a:p>
          <a:pPr marL="0" lvl="0" indent="0" algn="l" defTabSz="1066800">
            <a:lnSpc>
              <a:spcPct val="90000"/>
            </a:lnSpc>
            <a:spcBef>
              <a:spcPct val="0"/>
            </a:spcBef>
            <a:spcAft>
              <a:spcPct val="35000"/>
            </a:spcAft>
            <a:buNone/>
          </a:pPr>
          <a:r>
            <a:rPr lang="en-US" sz="2000" kern="1200" dirty="0"/>
            <a:t>1. Free and sufficient  storage for newbies    </a:t>
          </a:r>
          <a:endParaRPr lang="en-SG" sz="2000" kern="1200" dirty="0"/>
        </a:p>
      </dsp:txBody>
      <dsp:txXfrm>
        <a:off x="5894287" y="1705086"/>
        <a:ext cx="1913835" cy="1705086"/>
      </dsp:txXfrm>
    </dsp:sp>
    <dsp:sp modelId="{616C8FAB-63D3-4972-909C-96C04CC5071A}">
      <dsp:nvSpPr>
        <dsp:cNvPr id="0" name=""/>
        <dsp:cNvSpPr/>
      </dsp:nvSpPr>
      <dsp:spPr>
        <a:xfrm>
          <a:off x="6141462" y="255763"/>
          <a:ext cx="1419484" cy="1419484"/>
        </a:xfrm>
        <a:prstGeom prst="ellipse">
          <a:avLst/>
        </a:prstGeom>
        <a:blipFill>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A91C82-704B-4F08-8B23-4702AAA22A26}">
      <dsp:nvSpPr>
        <dsp:cNvPr id="0" name=""/>
        <dsp:cNvSpPr/>
      </dsp:nvSpPr>
      <dsp:spPr>
        <a:xfrm>
          <a:off x="7865538" y="0"/>
          <a:ext cx="1913835" cy="4262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Heroku</a:t>
          </a:r>
        </a:p>
        <a:p>
          <a:pPr marL="0" lvl="0" indent="0" algn="l" defTabSz="1066800">
            <a:lnSpc>
              <a:spcPct val="90000"/>
            </a:lnSpc>
            <a:spcBef>
              <a:spcPct val="0"/>
            </a:spcBef>
            <a:spcAft>
              <a:spcPct val="35000"/>
            </a:spcAft>
            <a:buNone/>
          </a:pPr>
          <a:r>
            <a:rPr lang="en-US" sz="2000" kern="1200" dirty="0"/>
            <a:t>1. Free and sufficient  deployment  for newbies   </a:t>
          </a:r>
          <a:endParaRPr lang="en-SG" sz="2000" kern="1200" dirty="0"/>
        </a:p>
      </dsp:txBody>
      <dsp:txXfrm>
        <a:off x="7865538" y="1705086"/>
        <a:ext cx="1913835" cy="1705086"/>
      </dsp:txXfrm>
    </dsp:sp>
    <dsp:sp modelId="{F085D6DB-3CFF-4BB2-B83E-D6CBE95895E3}">
      <dsp:nvSpPr>
        <dsp:cNvPr id="0" name=""/>
        <dsp:cNvSpPr/>
      </dsp:nvSpPr>
      <dsp:spPr>
        <a:xfrm>
          <a:off x="8112713" y="255763"/>
          <a:ext cx="1419484" cy="1419484"/>
        </a:xfrm>
        <a:prstGeom prst="ellipse">
          <a:avLst/>
        </a:prstGeom>
        <a:blipFill>
          <a:blip xmlns:r="http://schemas.openxmlformats.org/officeDocument/2006/relationships" r:embed="rId5"/>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F9DA7E-369B-4628-9640-ADB4B62393E8}">
      <dsp:nvSpPr>
        <dsp:cNvPr id="0" name=""/>
        <dsp:cNvSpPr/>
      </dsp:nvSpPr>
      <dsp:spPr>
        <a:xfrm>
          <a:off x="9836788" y="0"/>
          <a:ext cx="1913835" cy="42627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b="1" kern="1200" dirty="0">
            <a:effectLst>
              <a:outerShdw blurRad="38100" dist="38100" dir="2700000" algn="tl">
                <a:srgbClr val="000000">
                  <a:alpha val="43137"/>
                </a:srgbClr>
              </a:outerShdw>
            </a:effectLst>
          </a:endParaRPr>
        </a:p>
        <a:p>
          <a:pPr marL="0" lvl="0" indent="0" algn="ctr" defTabSz="106680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PowerPoint</a:t>
          </a:r>
        </a:p>
        <a:p>
          <a:pPr marL="0" lvl="0" indent="0" algn="ctr" defTabSz="1066800">
            <a:lnSpc>
              <a:spcPct val="90000"/>
            </a:lnSpc>
            <a:spcBef>
              <a:spcPct val="0"/>
            </a:spcBef>
            <a:spcAft>
              <a:spcPct val="35000"/>
            </a:spcAft>
            <a:buNone/>
          </a:pPr>
          <a:r>
            <a:rPr lang="en-US" sz="2000" b="0" kern="1200" dirty="0">
              <a:effectLst>
                <a:outerShdw blurRad="38100" dist="38100" dir="2700000" algn="tl">
                  <a:srgbClr val="000000">
                    <a:alpha val="43137"/>
                  </a:srgbClr>
                </a:outerShdw>
              </a:effectLst>
            </a:rPr>
            <a:t>1. Efficient slide making and compilation </a:t>
          </a:r>
          <a:r>
            <a:rPr lang="en-US" sz="2000" b="0" kern="1200" dirty="0"/>
            <a:t> </a:t>
          </a:r>
          <a:endParaRPr lang="en-SG" sz="2000" b="0" kern="1200" dirty="0"/>
        </a:p>
      </dsp:txBody>
      <dsp:txXfrm>
        <a:off x="9836788" y="1705086"/>
        <a:ext cx="1913835" cy="1705086"/>
      </dsp:txXfrm>
    </dsp:sp>
    <dsp:sp modelId="{9870AFCD-E630-4BD6-BB49-14B5F084F734}">
      <dsp:nvSpPr>
        <dsp:cNvPr id="0" name=""/>
        <dsp:cNvSpPr/>
      </dsp:nvSpPr>
      <dsp:spPr>
        <a:xfrm>
          <a:off x="10083964" y="255763"/>
          <a:ext cx="1419484" cy="1419484"/>
        </a:xfrm>
        <a:prstGeom prst="ellipse">
          <a:avLst/>
        </a:prstGeom>
        <a:blipFill>
          <a:blip xmlns:r="http://schemas.openxmlformats.org/officeDocument/2006/relationships" r:embed="rId6">
            <a:extLst>
              <a:ext uri="{837473B0-CC2E-450A-ABE3-18F120FF3D39}">
                <a1611:picAttrSrcUrl xmlns:a1611="http://schemas.microsoft.com/office/drawing/2016/11/main" r:id="rId7"/>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84A11F-BE8F-4AE5-B738-E92205BA13C1}">
      <dsp:nvSpPr>
        <dsp:cNvPr id="0" name=""/>
        <dsp:cNvSpPr/>
      </dsp:nvSpPr>
      <dsp:spPr>
        <a:xfrm>
          <a:off x="488057" y="3887046"/>
          <a:ext cx="10812510" cy="301883"/>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E7F1C3-F7D9-4524-A502-471704FCFF5C}" type="datetime1">
              <a:rPr lang="en-US" smtClean="0"/>
              <a:t>7/21/2022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F00DD-91B1-4159-8635-01771E3CB135}" type="datetime1">
              <a:rPr lang="en-US" smtClean="0"/>
              <a:t>7/21/2022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a:t>number 1</a:t>
            </a:r>
            <a:endParaRPr lang="en-US" dirty="0"/>
          </a:p>
        </p:txBody>
      </p:sp>
      <p:sp>
        <p:nvSpPr>
          <p:cNvPr id="4" name="Date Placeholder 3"/>
          <p:cNvSpPr>
            <a:spLocks noGrp="1"/>
          </p:cNvSpPr>
          <p:nvPr>
            <p:ph type="dt" sz="half" idx="10"/>
          </p:nvPr>
        </p:nvSpPr>
        <p:spPr/>
        <p:txBody>
          <a:bodyPr/>
          <a:lstStyle/>
          <a:p>
            <a:fld id="{7D19ECA0-32DF-4085-B7D1-096E1BEFFC3A}" type="datetime1">
              <a:rPr lang="en-US" smtClean="0"/>
              <a:t>7/21/2022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a:t>number 1</a:t>
            </a:r>
            <a:endParaRPr lang="en-US" dirty="0"/>
          </a:p>
        </p:txBody>
      </p:sp>
      <p:sp>
        <p:nvSpPr>
          <p:cNvPr id="4" name="Date Placeholder 3"/>
          <p:cNvSpPr>
            <a:spLocks noGrp="1"/>
          </p:cNvSpPr>
          <p:nvPr>
            <p:ph type="dt" sz="half" idx="10"/>
          </p:nvPr>
        </p:nvSpPr>
        <p:spPr/>
        <p:txBody>
          <a:bodyPr/>
          <a:lstStyle/>
          <a:p>
            <a:fld id="{2FCA14D5-79F1-4B7A-984B-BC5E20ECBCAC}" type="datetime1">
              <a:rPr lang="en-US" smtClean="0"/>
              <a:t>7/21/2022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a:t>number 1</a:t>
            </a:r>
            <a:endParaRPr lang="en-US" dirty="0"/>
          </a:p>
        </p:txBody>
      </p:sp>
      <p:sp>
        <p:nvSpPr>
          <p:cNvPr id="4" name="Date Placeholder 3"/>
          <p:cNvSpPr>
            <a:spLocks noGrp="1"/>
          </p:cNvSpPr>
          <p:nvPr>
            <p:ph type="dt" sz="half" idx="10"/>
          </p:nvPr>
        </p:nvSpPr>
        <p:spPr/>
        <p:txBody>
          <a:bodyPr/>
          <a:lstStyle/>
          <a:p>
            <a:fld id="{5DFC1C15-A228-4DEB-8920-F767A514B91C}" type="datetime1">
              <a:rPr lang="en-US" smtClean="0"/>
              <a:t>7/21/2022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number 1</a:t>
            </a:r>
            <a:endParaRPr lang="en-US" dirty="0"/>
          </a:p>
        </p:txBody>
      </p:sp>
      <p:sp>
        <p:nvSpPr>
          <p:cNvPr id="4" name="Date Placeholder 3"/>
          <p:cNvSpPr>
            <a:spLocks noGrp="1"/>
          </p:cNvSpPr>
          <p:nvPr>
            <p:ph type="dt" sz="half" idx="10"/>
          </p:nvPr>
        </p:nvSpPr>
        <p:spPr/>
        <p:txBody>
          <a:bodyPr/>
          <a:lstStyle/>
          <a:p>
            <a:fld id="{12A91C6B-2586-4208-BF93-060A50EBCA32}" type="datetime1">
              <a:rPr lang="en-US" smtClean="0"/>
              <a:t>7/21/2022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a:t>number 1</a:t>
            </a:r>
            <a:endParaRPr lang="en-US" dirty="0"/>
          </a:p>
        </p:txBody>
      </p:sp>
      <p:sp>
        <p:nvSpPr>
          <p:cNvPr id="5" name="Date Placeholder 4"/>
          <p:cNvSpPr>
            <a:spLocks noGrp="1"/>
          </p:cNvSpPr>
          <p:nvPr>
            <p:ph type="dt" sz="half" idx="10"/>
          </p:nvPr>
        </p:nvSpPr>
        <p:spPr/>
        <p:txBody>
          <a:bodyPr/>
          <a:lstStyle/>
          <a:p>
            <a:fld id="{AE3C5C90-7CB7-40B1-8B5A-B9147968FC27}" type="datetime1">
              <a:rPr lang="en-US" smtClean="0"/>
              <a:t>7/21/2022</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a:t>number 1</a:t>
            </a:r>
            <a:endParaRPr lang="en-US" dirty="0"/>
          </a:p>
        </p:txBody>
      </p:sp>
      <p:sp>
        <p:nvSpPr>
          <p:cNvPr id="7" name="Date Placeholder 6"/>
          <p:cNvSpPr>
            <a:spLocks noGrp="1"/>
          </p:cNvSpPr>
          <p:nvPr>
            <p:ph type="dt" sz="half" idx="10"/>
          </p:nvPr>
        </p:nvSpPr>
        <p:spPr/>
        <p:txBody>
          <a:bodyPr/>
          <a:lstStyle/>
          <a:p>
            <a:fld id="{0BBF8774-3573-4D49-8973-4BDD16F41EA2}" type="datetime1">
              <a:rPr lang="en-US" smtClean="0"/>
              <a:t>7/21/2022</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number 1</a:t>
            </a:r>
            <a:endParaRPr lang="en-US" dirty="0"/>
          </a:p>
        </p:txBody>
      </p:sp>
      <p:sp>
        <p:nvSpPr>
          <p:cNvPr id="3" name="Date Placeholder 2"/>
          <p:cNvSpPr>
            <a:spLocks noGrp="1"/>
          </p:cNvSpPr>
          <p:nvPr>
            <p:ph type="dt" sz="half" idx="10"/>
          </p:nvPr>
        </p:nvSpPr>
        <p:spPr/>
        <p:txBody>
          <a:bodyPr/>
          <a:lstStyle/>
          <a:p>
            <a:fld id="{6EDB2AE9-0583-4AEB-AACB-77D00A741F01}" type="datetime1">
              <a:rPr lang="en-US" smtClean="0"/>
              <a:t>7/21/2022</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number 1</a:t>
            </a:r>
            <a:endParaRPr lang="en-US" dirty="0"/>
          </a:p>
        </p:txBody>
      </p:sp>
      <p:sp>
        <p:nvSpPr>
          <p:cNvPr id="2" name="Date Placeholder 1"/>
          <p:cNvSpPr>
            <a:spLocks noGrp="1"/>
          </p:cNvSpPr>
          <p:nvPr>
            <p:ph type="dt" sz="half" idx="10"/>
          </p:nvPr>
        </p:nvSpPr>
        <p:spPr/>
        <p:txBody>
          <a:bodyPr/>
          <a:lstStyle/>
          <a:p>
            <a:fld id="{418CC48B-4E95-4F18-BBC7-4AD5CE8B9537}" type="datetime1">
              <a:rPr lang="en-US" smtClean="0"/>
              <a:t>7/21/2022</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number 1</a:t>
            </a:r>
            <a:endParaRPr lang="en-US" dirty="0"/>
          </a:p>
        </p:txBody>
      </p:sp>
      <p:sp>
        <p:nvSpPr>
          <p:cNvPr id="5" name="Date Placeholder 4"/>
          <p:cNvSpPr>
            <a:spLocks noGrp="1"/>
          </p:cNvSpPr>
          <p:nvPr>
            <p:ph type="dt" sz="half" idx="10"/>
          </p:nvPr>
        </p:nvSpPr>
        <p:spPr/>
        <p:txBody>
          <a:bodyPr/>
          <a:lstStyle/>
          <a:p>
            <a:fld id="{ADE79668-3B3E-411F-896D-F7CE7C113655}" type="datetime1">
              <a:rPr lang="en-US" smtClean="0"/>
              <a:t>7/21/2022</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number 1</a:t>
            </a:r>
            <a:endParaRPr lang="en-US" dirty="0"/>
          </a:p>
        </p:txBody>
      </p:sp>
      <p:sp>
        <p:nvSpPr>
          <p:cNvPr id="5" name="Date Placeholder 4"/>
          <p:cNvSpPr>
            <a:spLocks noGrp="1"/>
          </p:cNvSpPr>
          <p:nvPr>
            <p:ph type="dt" sz="half" idx="10"/>
          </p:nvPr>
        </p:nvSpPr>
        <p:spPr/>
        <p:txBody>
          <a:bodyPr/>
          <a:lstStyle/>
          <a:p>
            <a:fld id="{B160CBCB-A8C1-471F-A754-50616F3F1643}" type="datetime1">
              <a:rPr lang="en-US" smtClean="0"/>
              <a:t>7/21/2022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number 1</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FE7FCB47-1971-4B7A-8FE4-0175D4E92DF8}" type="datetime1">
              <a:rPr lang="en-US" smtClean="0"/>
              <a:t>7/21/2022</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Layout" Target="../diagrams/layout1.xml"/><Relationship Id="rId7"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2.jpeg"/><Relationship Id="rId5" Type="http://schemas.openxmlformats.org/officeDocument/2006/relationships/diagramColors" Target="../diagrams/colors1.xml"/><Relationship Id="rId10" Type="http://schemas.openxmlformats.org/officeDocument/2006/relationships/image" Target="../media/image11.jpeg"/><Relationship Id="rId4" Type="http://schemas.openxmlformats.org/officeDocument/2006/relationships/diagramQuickStyle" Target="../diagrams/quickStyle1.xml"/><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8.web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gif"/></Relationships>
</file>

<file path=ppt/slides/_rels/slide6.xml.rels><?xml version="1.0" encoding="UTF-8" standalone="yes"?>
<Relationships xmlns="http://schemas.openxmlformats.org/package/2006/relationships"><Relationship Id="rId2" Type="http://schemas.openxmlformats.org/officeDocument/2006/relationships/image" Target="../media/image14.crdownload"/><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hyperlink" Target="https://en.wikipedia.org/wiki/Abalone" TargetMode="External"/><Relationship Id="rId13" Type="http://schemas.openxmlformats.org/officeDocument/2006/relationships/hyperlink" Target="https://archive.ics.uci.edu/ml/datasets/abalone" TargetMode="External"/><Relationship Id="rId3" Type="http://schemas.openxmlformats.org/officeDocument/2006/relationships/hyperlink" Target="https://www.w3schools.com/html/tryit.asp?filename=tryhtml_paragraphs" TargetMode="External"/><Relationship Id="rId7" Type="http://schemas.openxmlformats.org/officeDocument/2006/relationships/hyperlink" Target="https://www.sublimetext.com/" TargetMode="External"/><Relationship Id="rId12" Type="http://schemas.openxmlformats.org/officeDocument/2006/relationships/hyperlink" Target="https://www.kaggle.com/datasets/rodolfomendes/abalone-dataset" TargetMode="External"/><Relationship Id="rId2" Type="http://schemas.openxmlformats.org/officeDocument/2006/relationships/hyperlink" Target="https://www.qrcode-tiger.com/" TargetMode="External"/><Relationship Id="rId1" Type="http://schemas.openxmlformats.org/officeDocument/2006/relationships/slideLayout" Target="../slideLayouts/slideLayout2.xml"/><Relationship Id="rId6" Type="http://schemas.openxmlformats.org/officeDocument/2006/relationships/hyperlink" Target="https://github.com/watson-developer-cloud/assistant-skill-analysis/tree/6a4c729416cf8065e51ad8b0b62aa7747dc7675e/assistant_dialog_skill_analysis/confidence_analysis" TargetMode="External"/><Relationship Id="rId11" Type="http://schemas.openxmlformats.org/officeDocument/2006/relationships/hyperlink" Target="https://www.freecodecamp.org/news/css-example-css3/" TargetMode="External"/><Relationship Id="rId5" Type="http://schemas.openxmlformats.org/officeDocument/2006/relationships/hyperlink" Target="https://www.color-hex.com/" TargetMode="External"/><Relationship Id="rId10" Type="http://schemas.openxmlformats.org/officeDocument/2006/relationships/hyperlink" Target="https://medium.com/ibm-watson/turn-your-faq-pages-into-conversational-ai-8ac7ae7ec793" TargetMode="External"/><Relationship Id="rId4" Type="http://schemas.openxmlformats.org/officeDocument/2006/relationships/hyperlink" Target="https://www.img2go.com/resize-image" TargetMode="External"/><Relationship Id="rId9" Type="http://schemas.openxmlformats.org/officeDocument/2006/relationships/hyperlink" Target="https://www.bing.com/search?q=abalone+extinct&amp;cvid=fd9a967f611e443ea2345441d85102ea&amp;aqs=edge.1.69i57j0j69i64.5631j0j9&amp;FORM=ANAB01&amp;PC=DCTS" TargetMode="External"/><Relationship Id="rId14" Type="http://schemas.openxmlformats.org/officeDocument/2006/relationships/hyperlink" Target="https://kyusyutabitabi.com/topiccontent/4149"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diagramLayout" Target="../diagrams/layout2.xml"/><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20.jpeg"/><Relationship Id="rId5" Type="http://schemas.openxmlformats.org/officeDocument/2006/relationships/diagramColors" Target="../diagrams/colors2.xml"/><Relationship Id="rId10" Type="http://schemas.openxmlformats.org/officeDocument/2006/relationships/image" Target="../media/image19.png"/><Relationship Id="rId4" Type="http://schemas.openxmlformats.org/officeDocument/2006/relationships/diagramQuickStyle" Target="../diagrams/quickStyle2.xml"/><Relationship Id="rId9" Type="http://schemas.openxmlformats.org/officeDocument/2006/relationships/image" Target="../media/image18.png"/><Relationship Id="rId1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B319F1-B4F2-2CBA-CB11-16D0651C6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2FE273-4B48-BEA7-D2D4-04DBC2A70E05}"/>
              </a:ext>
            </a:extLst>
          </p:cNvPr>
          <p:cNvSpPr txBox="1">
            <a:spLocks/>
          </p:cNvSpPr>
          <p:nvPr/>
        </p:nvSpPr>
        <p:spPr>
          <a:xfrm>
            <a:off x="228600" y="2339788"/>
            <a:ext cx="12192000" cy="217842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solidFill>
                  <a:schemeClr val="bg1"/>
                </a:solidFill>
                <a:effectLst>
                  <a:outerShdw blurRad="38100" dist="38100" dir="2700000" algn="tl">
                    <a:srgbClr val="000000">
                      <a:alpha val="43137"/>
                    </a:srgbClr>
                  </a:outerShdw>
                </a:effectLst>
              </a:rPr>
              <a:t>AI PRACTITIONER TEAM 1</a:t>
            </a:r>
            <a:br>
              <a:rPr lang="en-US" sz="7000" b="1" dirty="0">
                <a:solidFill>
                  <a:schemeClr val="bg1"/>
                </a:solidFill>
                <a:effectLst>
                  <a:outerShdw blurRad="38100" dist="38100" dir="2700000" algn="tl">
                    <a:srgbClr val="000000">
                      <a:alpha val="43137"/>
                    </a:srgbClr>
                  </a:outerShdw>
                </a:effectLst>
              </a:rPr>
            </a:br>
            <a:br>
              <a:rPr lang="en-US" sz="2000" b="1" dirty="0">
                <a:solidFill>
                  <a:schemeClr val="bg1"/>
                </a:solidFill>
                <a:effectLst>
                  <a:outerShdw blurRad="38100" dist="38100" dir="2700000" algn="tl">
                    <a:srgbClr val="000000">
                      <a:alpha val="43137"/>
                    </a:srgbClr>
                  </a:outerShdw>
                </a:effectLst>
              </a:rPr>
            </a:br>
            <a:r>
              <a:rPr lang="en-US" sz="5400" b="1" dirty="0">
                <a:solidFill>
                  <a:schemeClr val="bg1"/>
                </a:solidFill>
                <a:effectLst>
                  <a:outerShdw blurRad="38100" dist="38100" dir="2700000" algn="tl">
                    <a:srgbClr val="000000">
                      <a:alpha val="43137"/>
                    </a:srgbClr>
                  </a:outerShdw>
                </a:effectLst>
              </a:rPr>
              <a:t>IBM IMVAI-2001</a:t>
            </a:r>
            <a:endParaRPr lang="en-US" sz="7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847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2"/>
            <p:extLst>
              <p:ext uri="{D42A27DB-BD31-4B8C-83A1-F6EECF244321}">
                <p14:modId xmlns:p14="http://schemas.microsoft.com/office/powerpoint/2010/main" val="1135513840"/>
              </p:ext>
            </p:extLst>
          </p:nvPr>
        </p:nvGraphicFramePr>
        <p:xfrm>
          <a:off x="0" y="2070848"/>
          <a:ext cx="12192000" cy="4787152"/>
        </p:xfrm>
        <a:graphic>
          <a:graphicData uri="http://schemas.openxmlformats.org/drawingml/2006/table">
            <a:tbl>
              <a:tblPr firstRow="1" bandRow="1">
                <a:tableStyleId>{5C22544A-7EE6-4342-B048-85BDC9FD1C3A}</a:tableStyleId>
              </a:tblPr>
              <a:tblGrid>
                <a:gridCol w="3113238">
                  <a:extLst>
                    <a:ext uri="{9D8B030D-6E8A-4147-A177-3AD203B41FA5}">
                      <a16:colId xmlns:a16="http://schemas.microsoft.com/office/drawing/2014/main" val="20002"/>
                    </a:ext>
                  </a:extLst>
                </a:gridCol>
                <a:gridCol w="9078762">
                  <a:extLst>
                    <a:ext uri="{9D8B030D-6E8A-4147-A177-3AD203B41FA5}">
                      <a16:colId xmlns:a16="http://schemas.microsoft.com/office/drawing/2014/main" val="1021683104"/>
                    </a:ext>
                  </a:extLst>
                </a:gridCol>
              </a:tblGrid>
              <a:tr h="388445">
                <a:tc>
                  <a:txBody>
                    <a:bodyPr/>
                    <a:lstStyle/>
                    <a:p>
                      <a:pPr algn="ctr"/>
                      <a:r>
                        <a:rPr lang="en-US" dirty="0"/>
                        <a:t>Names </a:t>
                      </a:r>
                    </a:p>
                  </a:txBody>
                  <a:tcPr marL="83694" marR="83694" anchor="ctr"/>
                </a:tc>
                <a:tc>
                  <a:txBody>
                    <a:bodyPr/>
                    <a:lstStyle/>
                    <a:p>
                      <a:pPr algn="ctr"/>
                      <a:r>
                        <a:rPr lang="en-US" dirty="0"/>
                        <a:t>Task Allocation </a:t>
                      </a:r>
                    </a:p>
                  </a:txBody>
                  <a:tcPr marL="83694" marR="83694" anchor="ctr"/>
                </a:tc>
                <a:extLst>
                  <a:ext uri="{0D108BD9-81ED-4DB2-BD59-A6C34878D82A}">
                    <a16:rowId xmlns:a16="http://schemas.microsoft.com/office/drawing/2014/main" val="10000"/>
                  </a:ext>
                </a:extLst>
              </a:tr>
              <a:tr h="1021129">
                <a:tc>
                  <a:txBody>
                    <a:bodyPr/>
                    <a:lstStyle/>
                    <a:p>
                      <a:pPr algn="ctr"/>
                      <a:r>
                        <a:rPr lang="en-US" dirty="0"/>
                        <a:t>Anisah </a:t>
                      </a:r>
                      <a:r>
                        <a:rPr lang="en-US" dirty="0" err="1"/>
                        <a:t>Binte</a:t>
                      </a:r>
                      <a:r>
                        <a:rPr lang="en-US" dirty="0"/>
                        <a:t> Sudarman </a:t>
                      </a:r>
                    </a:p>
                  </a:txBody>
                  <a:tcPr marL="83694" marR="83694" anchor="ctr"/>
                </a:tc>
                <a:tc>
                  <a:txBody>
                    <a:bodyPr/>
                    <a:lstStyle/>
                    <a:p>
                      <a:pPr marL="0" indent="0" algn="l">
                        <a:buFont typeface="Arial" panose="020B0604020202020204" pitchFamily="34" charset="0"/>
                        <a:buNone/>
                      </a:pPr>
                      <a:r>
                        <a:rPr lang="en-US" dirty="0"/>
                        <a:t>1. EDT Contribution 2. Machine Learning 3. Model Formation &amp; Integration 4. Troubleshooting &amp; Deployment 5. Chatbot Contribution 6. Individual slides contribution 7. Presentation Slides Collation and Finalization </a:t>
                      </a:r>
                    </a:p>
                  </a:txBody>
                  <a:tcPr marL="83694" marR="83694" anchor="ctr"/>
                </a:tc>
                <a:extLst>
                  <a:ext uri="{0D108BD9-81ED-4DB2-BD59-A6C34878D82A}">
                    <a16:rowId xmlns:a16="http://schemas.microsoft.com/office/drawing/2014/main" val="10001"/>
                  </a:ext>
                </a:extLst>
              </a:tr>
              <a:tr h="785483">
                <a:tc>
                  <a:txBody>
                    <a:bodyPr/>
                    <a:lstStyle/>
                    <a:p>
                      <a:pPr algn="ctr"/>
                      <a:r>
                        <a:rPr lang="en-US" dirty="0"/>
                        <a:t>Branden Chan </a:t>
                      </a:r>
                    </a:p>
                  </a:txBody>
                  <a:tcPr marL="83694" marR="83694" anchor="ctr"/>
                </a:tc>
                <a:tc>
                  <a:txBody>
                    <a:bodyPr/>
                    <a:lstStyle/>
                    <a:p>
                      <a:pPr marL="0" indent="0" algn="l">
                        <a:buFont typeface="Arial" panose="020B0604020202020204" pitchFamily="34" charset="0"/>
                        <a:buNone/>
                      </a:pPr>
                      <a:r>
                        <a:rPr lang="en-US" dirty="0"/>
                        <a:t>1. EDT Contribution 2. PowerPoint Skeleton slides 3. Individual slides contribution </a:t>
                      </a:r>
                    </a:p>
                  </a:txBody>
                  <a:tcPr marL="83694" marR="83694" anchor="ctr"/>
                </a:tc>
                <a:extLst>
                  <a:ext uri="{0D108BD9-81ED-4DB2-BD59-A6C34878D82A}">
                    <a16:rowId xmlns:a16="http://schemas.microsoft.com/office/drawing/2014/main" val="10002"/>
                  </a:ext>
                </a:extLst>
              </a:tr>
              <a:tr h="1021129">
                <a:tc>
                  <a:txBody>
                    <a:bodyPr/>
                    <a:lstStyle/>
                    <a:p>
                      <a:pPr algn="ctr"/>
                      <a:r>
                        <a:rPr lang="en-US" dirty="0"/>
                        <a:t>Jamie Bin </a:t>
                      </a:r>
                    </a:p>
                  </a:txBody>
                  <a:tcPr marL="83694" marR="83694"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1. Managing Initial Project Outline 2. EDT Contribution 3. Data Collection 4. Machine Learning  5. Chatbot Integration 6. Troubleshooting Chatbot 7. Individual slides contribution </a:t>
                      </a:r>
                    </a:p>
                  </a:txBody>
                  <a:tcPr marL="83694" marR="83694" anchor="ctr"/>
                </a:tc>
                <a:extLst>
                  <a:ext uri="{0D108BD9-81ED-4DB2-BD59-A6C34878D82A}">
                    <a16:rowId xmlns:a16="http://schemas.microsoft.com/office/drawing/2014/main" val="10003"/>
                  </a:ext>
                </a:extLst>
              </a:tr>
              <a:tr h="785483">
                <a:tc>
                  <a:txBody>
                    <a:bodyPr/>
                    <a:lstStyle/>
                    <a:p>
                      <a:pPr algn="ctr"/>
                      <a:r>
                        <a:rPr lang="en-US" dirty="0"/>
                        <a:t>Jeremy Lim </a:t>
                      </a:r>
                    </a:p>
                  </a:txBody>
                  <a:tcPr marL="83694" marR="83694" anchor="ctr"/>
                </a:tc>
                <a:tc>
                  <a:txBody>
                    <a:bodyPr/>
                    <a:lstStyle/>
                    <a:p>
                      <a:pPr marL="0" indent="0" algn="l">
                        <a:buFont typeface="Arial" panose="020B0604020202020204" pitchFamily="34" charset="0"/>
                        <a:buNone/>
                      </a:pPr>
                      <a:r>
                        <a:rPr lang="en-US" dirty="0"/>
                        <a:t>1. Managing team’s discussions arrangement/ platform  2. EDT Contribution 3. EDT- Mural Collation and Finalization  4. Individual slides contribution 5. Machine Learning </a:t>
                      </a:r>
                    </a:p>
                  </a:txBody>
                  <a:tcPr marL="83694" marR="83694" anchor="ctr"/>
                </a:tc>
                <a:extLst>
                  <a:ext uri="{0D108BD9-81ED-4DB2-BD59-A6C34878D82A}">
                    <a16:rowId xmlns:a16="http://schemas.microsoft.com/office/drawing/2014/main" val="4139156729"/>
                  </a:ext>
                </a:extLst>
              </a:tr>
              <a:tr h="785483">
                <a:tc>
                  <a:txBody>
                    <a:bodyPr/>
                    <a:lstStyle/>
                    <a:p>
                      <a:pPr algn="ctr"/>
                      <a:r>
                        <a:rPr lang="en-US" dirty="0"/>
                        <a:t>Norman Tay </a:t>
                      </a:r>
                    </a:p>
                  </a:txBody>
                  <a:tcPr marL="83694" marR="83694"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1. EDT Contribution 2. Data Collection 3. Machine Learning 4. Individual slides  contribution </a:t>
                      </a:r>
                    </a:p>
                  </a:txBody>
                  <a:tcPr marL="83694" marR="83694" anchor="ctr"/>
                </a:tc>
                <a:extLst>
                  <a:ext uri="{0D108BD9-81ED-4DB2-BD59-A6C34878D82A}">
                    <a16:rowId xmlns:a16="http://schemas.microsoft.com/office/drawing/2014/main" val="3693109857"/>
                  </a:ext>
                </a:extLst>
              </a:tr>
            </a:tbl>
          </a:graphicData>
        </a:graphic>
      </p:graphicFrame>
      <p:sp>
        <p:nvSpPr>
          <p:cNvPr id="9" name="Title 1">
            <a:extLst>
              <a:ext uri="{FF2B5EF4-FFF2-40B4-BE49-F238E27FC236}">
                <a16:creationId xmlns:a16="http://schemas.microsoft.com/office/drawing/2014/main" id="{F5292087-AFDD-3624-BBE8-D045E56F7916}"/>
              </a:ext>
            </a:extLst>
          </p:cNvPr>
          <p:cNvSpPr txBox="1">
            <a:spLocks/>
          </p:cNvSpPr>
          <p:nvPr/>
        </p:nvSpPr>
        <p:spPr>
          <a:xfrm>
            <a:off x="0" y="0"/>
            <a:ext cx="12156141" cy="207084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TEAM MEMBER’S TASK ALLOCATION </a:t>
            </a:r>
          </a:p>
        </p:txBody>
      </p:sp>
      <p:sp>
        <p:nvSpPr>
          <p:cNvPr id="4" name="Rectangle: Rounded Corners 3">
            <a:extLst>
              <a:ext uri="{FF2B5EF4-FFF2-40B4-BE49-F238E27FC236}">
                <a16:creationId xmlns:a16="http://schemas.microsoft.com/office/drawing/2014/main" id="{1307F5B1-2033-A90C-C41D-1C9A8B127D19}"/>
              </a:ext>
            </a:extLst>
          </p:cNvPr>
          <p:cNvSpPr/>
          <p:nvPr/>
        </p:nvSpPr>
        <p:spPr>
          <a:xfrm>
            <a:off x="7019365" y="2487706"/>
            <a:ext cx="5136776" cy="3496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BC6243B1-2436-4CD4-6D86-DBDB8BD9E76D}"/>
              </a:ext>
            </a:extLst>
          </p:cNvPr>
          <p:cNvSpPr/>
          <p:nvPr/>
        </p:nvSpPr>
        <p:spPr>
          <a:xfrm>
            <a:off x="5087471" y="3688979"/>
            <a:ext cx="2765611" cy="3496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0C33B7C1-1E54-C6DE-B1EC-06E71CA93587}"/>
              </a:ext>
            </a:extLst>
          </p:cNvPr>
          <p:cNvSpPr/>
          <p:nvPr/>
        </p:nvSpPr>
        <p:spPr>
          <a:xfrm>
            <a:off x="3164541" y="4755781"/>
            <a:ext cx="4769224" cy="3496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1362C5FA-1EA2-C544-94E2-E71B56DE511C}"/>
              </a:ext>
            </a:extLst>
          </p:cNvPr>
          <p:cNvSpPr/>
          <p:nvPr/>
        </p:nvSpPr>
        <p:spPr>
          <a:xfrm>
            <a:off x="5074025" y="6279781"/>
            <a:ext cx="1703294" cy="3496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CE98EE41-147C-45E1-B065-563E94DC157F}"/>
              </a:ext>
            </a:extLst>
          </p:cNvPr>
          <p:cNvSpPr/>
          <p:nvPr/>
        </p:nvSpPr>
        <p:spPr>
          <a:xfrm>
            <a:off x="10309412" y="5369863"/>
            <a:ext cx="1716741" cy="3496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80C00455-EB9E-740F-8561-8A2AAED53CC8}"/>
              </a:ext>
            </a:extLst>
          </p:cNvPr>
          <p:cNvSpPr/>
          <p:nvPr/>
        </p:nvSpPr>
        <p:spPr>
          <a:xfrm>
            <a:off x="3177988" y="5647771"/>
            <a:ext cx="2442883" cy="3496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Rounded Corners 11">
            <a:extLst>
              <a:ext uri="{FF2B5EF4-FFF2-40B4-BE49-F238E27FC236}">
                <a16:creationId xmlns:a16="http://schemas.microsoft.com/office/drawing/2014/main" id="{2C8436CA-473A-825B-B2B1-B3DDA17E7FF1}"/>
              </a:ext>
            </a:extLst>
          </p:cNvPr>
          <p:cNvSpPr/>
          <p:nvPr/>
        </p:nvSpPr>
        <p:spPr>
          <a:xfrm>
            <a:off x="3177988" y="2792513"/>
            <a:ext cx="1434353" cy="3496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5247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2"/>
            <p:extLst>
              <p:ext uri="{D42A27DB-BD31-4B8C-83A1-F6EECF244321}">
                <p14:modId xmlns:p14="http://schemas.microsoft.com/office/powerpoint/2010/main" val="196253712"/>
              </p:ext>
            </p:extLst>
          </p:nvPr>
        </p:nvGraphicFramePr>
        <p:xfrm>
          <a:off x="0" y="1285129"/>
          <a:ext cx="12192000" cy="5572873"/>
        </p:xfrm>
        <a:graphic>
          <a:graphicData uri="http://schemas.openxmlformats.org/drawingml/2006/table">
            <a:tbl>
              <a:tblPr firstRow="1" bandRow="1">
                <a:tableStyleId>{5C22544A-7EE6-4342-B048-85BDC9FD1C3A}</a:tableStyleId>
              </a:tblPr>
              <a:tblGrid>
                <a:gridCol w="158675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299447">
                  <a:extLst>
                    <a:ext uri="{9D8B030D-6E8A-4147-A177-3AD203B41FA5}">
                      <a16:colId xmlns:a16="http://schemas.microsoft.com/office/drawing/2014/main" val="20002"/>
                    </a:ext>
                  </a:extLst>
                </a:gridCol>
                <a:gridCol w="6705600">
                  <a:extLst>
                    <a:ext uri="{9D8B030D-6E8A-4147-A177-3AD203B41FA5}">
                      <a16:colId xmlns:a16="http://schemas.microsoft.com/office/drawing/2014/main" val="1021683104"/>
                    </a:ext>
                  </a:extLst>
                </a:gridCol>
              </a:tblGrid>
              <a:tr h="439129">
                <a:tc>
                  <a:txBody>
                    <a:bodyPr/>
                    <a:lstStyle/>
                    <a:p>
                      <a:pPr algn="ctr"/>
                      <a:r>
                        <a:rPr lang="en-US" dirty="0"/>
                        <a:t>Day </a:t>
                      </a:r>
                    </a:p>
                  </a:txBody>
                  <a:tcPr marL="83694" marR="83694" anchor="ctr"/>
                </a:tc>
                <a:tc>
                  <a:txBody>
                    <a:bodyPr/>
                    <a:lstStyle/>
                    <a:p>
                      <a:pPr algn="ctr"/>
                      <a:r>
                        <a:rPr lang="en-US" dirty="0"/>
                        <a:t>Date </a:t>
                      </a:r>
                    </a:p>
                  </a:txBody>
                  <a:tcPr marL="83694" marR="83694" anchor="ctr"/>
                </a:tc>
                <a:tc>
                  <a:txBody>
                    <a:bodyPr/>
                    <a:lstStyle/>
                    <a:p>
                      <a:pPr algn="ctr"/>
                      <a:r>
                        <a:rPr lang="en-US" dirty="0"/>
                        <a:t>Activity </a:t>
                      </a:r>
                    </a:p>
                  </a:txBody>
                  <a:tcPr marL="83694" marR="83694" anchor="ctr"/>
                </a:tc>
                <a:tc>
                  <a:txBody>
                    <a:bodyPr/>
                    <a:lstStyle/>
                    <a:p>
                      <a:pPr algn="ctr"/>
                      <a:r>
                        <a:rPr lang="en-US" dirty="0"/>
                        <a:t>Remarks </a:t>
                      </a:r>
                    </a:p>
                  </a:txBody>
                  <a:tcPr marL="83694" marR="83694" anchor="ctr"/>
                </a:tc>
                <a:extLst>
                  <a:ext uri="{0D108BD9-81ED-4DB2-BD59-A6C34878D82A}">
                    <a16:rowId xmlns:a16="http://schemas.microsoft.com/office/drawing/2014/main" val="10000"/>
                  </a:ext>
                </a:extLst>
              </a:tr>
              <a:tr h="768477">
                <a:tc>
                  <a:txBody>
                    <a:bodyPr/>
                    <a:lstStyle/>
                    <a:p>
                      <a:pPr algn="ctr"/>
                      <a:r>
                        <a:rPr lang="en-US" dirty="0"/>
                        <a:t>Friday </a:t>
                      </a:r>
                    </a:p>
                  </a:txBody>
                  <a:tcPr marL="83694" marR="83694" anchor="ctr"/>
                </a:tc>
                <a:tc>
                  <a:txBody>
                    <a:bodyPr/>
                    <a:lstStyle/>
                    <a:p>
                      <a:pPr algn="ctr"/>
                      <a:r>
                        <a:rPr lang="en-US" dirty="0"/>
                        <a:t>1</a:t>
                      </a:r>
                      <a:r>
                        <a:rPr lang="en-US" baseline="30000" dirty="0"/>
                        <a:t>st</a:t>
                      </a:r>
                      <a:r>
                        <a:rPr lang="en-US" dirty="0"/>
                        <a:t> July 2022 </a:t>
                      </a:r>
                    </a:p>
                  </a:txBody>
                  <a:tcPr marL="83694" marR="83694" anchor="ctr"/>
                </a:tc>
                <a:tc>
                  <a:txBody>
                    <a:bodyPr/>
                    <a:lstStyle/>
                    <a:p>
                      <a:pPr algn="ctr"/>
                      <a:r>
                        <a:rPr lang="en-US" dirty="0"/>
                        <a:t>Team Discussion </a:t>
                      </a:r>
                    </a:p>
                  </a:txBody>
                  <a:tcPr marL="83694" marR="83694" anchor="ctr"/>
                </a:tc>
                <a:tc>
                  <a:txBody>
                    <a:bodyPr/>
                    <a:lstStyle/>
                    <a:p>
                      <a:pPr marL="285750" indent="-285750" algn="l">
                        <a:buFont typeface="Arial" panose="020B0604020202020204" pitchFamily="34" charset="0"/>
                        <a:buChar char="•"/>
                      </a:pPr>
                      <a:r>
                        <a:rPr lang="en-US" dirty="0"/>
                        <a:t>Worked together in Mural.</a:t>
                      </a:r>
                    </a:p>
                    <a:p>
                      <a:pPr marL="285750" indent="-285750" algn="l">
                        <a:buFont typeface="Arial" panose="020B0604020202020204" pitchFamily="34" charset="0"/>
                        <a:buChar char="•"/>
                      </a:pPr>
                      <a:r>
                        <a:rPr lang="en-US" dirty="0"/>
                        <a:t>Finalized topic to work on </a:t>
                      </a:r>
                    </a:p>
                  </a:txBody>
                  <a:tcPr marL="83694" marR="83694" anchor="ctr"/>
                </a:tc>
                <a:extLst>
                  <a:ext uri="{0D108BD9-81ED-4DB2-BD59-A6C34878D82A}">
                    <a16:rowId xmlns:a16="http://schemas.microsoft.com/office/drawing/2014/main" val="10001"/>
                  </a:ext>
                </a:extLst>
              </a:tr>
              <a:tr h="768477">
                <a:tc>
                  <a:txBody>
                    <a:bodyPr/>
                    <a:lstStyle/>
                    <a:p>
                      <a:pPr algn="ctr"/>
                      <a:r>
                        <a:rPr lang="en-US" dirty="0"/>
                        <a:t>Tuesday </a:t>
                      </a:r>
                    </a:p>
                  </a:txBody>
                  <a:tcPr marL="83694" marR="83694" anchor="ctr"/>
                </a:tc>
                <a:tc>
                  <a:txBody>
                    <a:bodyPr/>
                    <a:lstStyle/>
                    <a:p>
                      <a:pPr algn="ctr"/>
                      <a:r>
                        <a:rPr lang="en-US" dirty="0"/>
                        <a:t>5</a:t>
                      </a:r>
                      <a:r>
                        <a:rPr lang="en-US" baseline="30000" dirty="0"/>
                        <a:t>th</a:t>
                      </a:r>
                      <a:r>
                        <a:rPr lang="en-US" dirty="0"/>
                        <a:t>  July 2022 </a:t>
                      </a:r>
                    </a:p>
                  </a:txBody>
                  <a:tcPr marL="83694" marR="83694" anchor="ctr"/>
                </a:tc>
                <a:tc>
                  <a:txBody>
                    <a:bodyPr/>
                    <a:lstStyle/>
                    <a:p>
                      <a:pPr algn="ctr"/>
                      <a:r>
                        <a:rPr lang="en-US" dirty="0"/>
                        <a:t>Team Discussion </a:t>
                      </a:r>
                    </a:p>
                  </a:txBody>
                  <a:tcPr marL="83694" marR="83694" anchor="ctr"/>
                </a:tc>
                <a:tc>
                  <a:txBody>
                    <a:bodyPr/>
                    <a:lstStyle/>
                    <a:p>
                      <a:pPr marL="285750" indent="-285750" algn="l">
                        <a:buFont typeface="Arial" panose="020B0604020202020204" pitchFamily="34" charset="0"/>
                        <a:buChar char="•"/>
                      </a:pPr>
                      <a:r>
                        <a:rPr lang="en-US" dirty="0"/>
                        <a:t>Collected data. </a:t>
                      </a:r>
                    </a:p>
                    <a:p>
                      <a:pPr marL="285750" indent="-285750" algn="l">
                        <a:buFont typeface="Arial" panose="020B0604020202020204" pitchFamily="34" charset="0"/>
                        <a:buChar char="•"/>
                      </a:pPr>
                      <a:r>
                        <a:rPr lang="en-US" dirty="0"/>
                        <a:t>Worked with data in the different platforms </a:t>
                      </a:r>
                    </a:p>
                  </a:txBody>
                  <a:tcPr marL="83694" marR="83694" anchor="ctr"/>
                </a:tc>
                <a:extLst>
                  <a:ext uri="{0D108BD9-81ED-4DB2-BD59-A6C34878D82A}">
                    <a16:rowId xmlns:a16="http://schemas.microsoft.com/office/drawing/2014/main" val="10002"/>
                  </a:ext>
                </a:extLst>
              </a:tr>
              <a:tr h="863047">
                <a:tc>
                  <a:txBody>
                    <a:bodyPr/>
                    <a:lstStyle/>
                    <a:p>
                      <a:pPr algn="ctr"/>
                      <a:r>
                        <a:rPr lang="en-US" dirty="0"/>
                        <a:t>Wednesday </a:t>
                      </a:r>
                    </a:p>
                  </a:txBody>
                  <a:tcPr marL="83694" marR="83694" anchor="ctr"/>
                </a:tc>
                <a:tc>
                  <a:txBody>
                    <a:bodyPr/>
                    <a:lstStyle/>
                    <a:p>
                      <a:pPr algn="ctr"/>
                      <a:r>
                        <a:rPr lang="en-US" dirty="0"/>
                        <a:t>6</a:t>
                      </a:r>
                      <a:r>
                        <a:rPr lang="en-US" baseline="30000" dirty="0"/>
                        <a:t>th</a:t>
                      </a:r>
                      <a:r>
                        <a:rPr lang="en-US" dirty="0"/>
                        <a:t>  July 2022 </a:t>
                      </a:r>
                    </a:p>
                  </a:txBody>
                  <a:tcPr marL="83694" marR="83694" anchor="ctr"/>
                </a:tc>
                <a:tc>
                  <a:txBody>
                    <a:bodyPr/>
                    <a:lstStyle/>
                    <a:p>
                      <a:pPr algn="ctr"/>
                      <a:r>
                        <a:rPr lang="en-US" dirty="0"/>
                        <a:t>Project Discussion with </a:t>
                      </a:r>
                      <a:r>
                        <a:rPr lang="en-US" dirty="0" err="1"/>
                        <a:t>Suhaimi</a:t>
                      </a:r>
                      <a:r>
                        <a:rPr lang="en-US" dirty="0"/>
                        <a:t> </a:t>
                      </a:r>
                    </a:p>
                  </a:txBody>
                  <a:tcPr marL="83694" marR="83694" anchor="ctr"/>
                </a:tc>
                <a:tc>
                  <a:txBody>
                    <a:bodyPr/>
                    <a:lstStyle/>
                    <a:p>
                      <a:pPr marL="285750" indent="-285750" algn="l">
                        <a:buFont typeface="Arial" panose="020B0604020202020204" pitchFamily="34" charset="0"/>
                        <a:buChar char="•"/>
                      </a:pPr>
                      <a:r>
                        <a:rPr lang="en-US" dirty="0"/>
                        <a:t>Troubleshoot on the different platform issues. </a:t>
                      </a:r>
                    </a:p>
                    <a:p>
                      <a:pPr marL="285750" indent="-285750" algn="l">
                        <a:buFont typeface="Arial" panose="020B0604020202020204" pitchFamily="34" charset="0"/>
                        <a:buChar char="•"/>
                      </a:pPr>
                      <a:r>
                        <a:rPr lang="en-US" dirty="0"/>
                        <a:t>Access and worked in the different platforms. </a:t>
                      </a:r>
                    </a:p>
                  </a:txBody>
                  <a:tcPr marL="83694" marR="83694" anchor="ctr"/>
                </a:tc>
                <a:extLst>
                  <a:ext uri="{0D108BD9-81ED-4DB2-BD59-A6C34878D82A}">
                    <a16:rowId xmlns:a16="http://schemas.microsoft.com/office/drawing/2014/main" val="10003"/>
                  </a:ext>
                </a:extLst>
              </a:tr>
              <a:tr h="1097822">
                <a:tc>
                  <a:txBody>
                    <a:bodyPr/>
                    <a:lstStyle/>
                    <a:p>
                      <a:pPr algn="ctr"/>
                      <a:r>
                        <a:rPr lang="en-US" dirty="0"/>
                        <a:t>Thursday </a:t>
                      </a:r>
                    </a:p>
                  </a:txBody>
                  <a:tcPr marL="83694" marR="8369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a:t>
                      </a:r>
                      <a:r>
                        <a:rPr lang="en-US" baseline="30000" dirty="0"/>
                        <a:t>th</a:t>
                      </a:r>
                      <a:r>
                        <a:rPr lang="en-US" dirty="0"/>
                        <a:t>  July 2022 </a:t>
                      </a:r>
                    </a:p>
                    <a:p>
                      <a:pPr algn="ctr"/>
                      <a:endParaRPr lang="en-US" dirty="0"/>
                    </a:p>
                  </a:txBody>
                  <a:tcPr marL="83694" marR="83694" anchor="ctr"/>
                </a:tc>
                <a:tc>
                  <a:txBody>
                    <a:bodyPr/>
                    <a:lstStyle/>
                    <a:p>
                      <a:pPr algn="ctr"/>
                      <a:r>
                        <a:rPr lang="en-US" dirty="0"/>
                        <a:t>Team Discussion </a:t>
                      </a:r>
                    </a:p>
                  </a:txBody>
                  <a:tcPr marL="83694" marR="83694" anchor="ctr"/>
                </a:tc>
                <a:tc>
                  <a:txBody>
                    <a:bodyPr/>
                    <a:lstStyle/>
                    <a:p>
                      <a:pPr marL="285750" indent="-285750" algn="l">
                        <a:buFont typeface="Arial" panose="020B0604020202020204" pitchFamily="34" charset="0"/>
                        <a:buChar char="•"/>
                      </a:pPr>
                      <a:r>
                        <a:rPr lang="en-US" dirty="0"/>
                        <a:t>New topic chosen hence re-did the entire process before </a:t>
                      </a:r>
                    </a:p>
                    <a:p>
                      <a:pPr marL="285750" indent="-285750" algn="l">
                        <a:buFont typeface="Arial" panose="020B0604020202020204" pitchFamily="34" charset="0"/>
                        <a:buChar char="•"/>
                      </a:pPr>
                      <a:r>
                        <a:rPr lang="en-US" dirty="0"/>
                        <a:t>First deployment of model to website </a:t>
                      </a:r>
                    </a:p>
                    <a:p>
                      <a:pPr marL="285750" indent="-285750" algn="l">
                        <a:buFont typeface="Arial" panose="020B0604020202020204" pitchFamily="34" charset="0"/>
                        <a:buChar char="•"/>
                      </a:pPr>
                      <a:r>
                        <a:rPr lang="en-US" dirty="0"/>
                        <a:t>Chatbot draft created </a:t>
                      </a:r>
                    </a:p>
                  </a:txBody>
                  <a:tcPr marL="83694" marR="83694" anchor="ctr"/>
                </a:tc>
                <a:extLst>
                  <a:ext uri="{0D108BD9-81ED-4DB2-BD59-A6C34878D82A}">
                    <a16:rowId xmlns:a16="http://schemas.microsoft.com/office/drawing/2014/main" val="4139156729"/>
                  </a:ext>
                </a:extLst>
              </a:tr>
              <a:tr h="856184">
                <a:tc>
                  <a:txBody>
                    <a:bodyPr/>
                    <a:lstStyle/>
                    <a:p>
                      <a:pPr algn="ctr"/>
                      <a:r>
                        <a:rPr lang="en-US" dirty="0"/>
                        <a:t>Tuesday </a:t>
                      </a:r>
                    </a:p>
                  </a:txBody>
                  <a:tcPr marL="83694" marR="8369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12</a:t>
                      </a:r>
                      <a:r>
                        <a:rPr lang="en-US" baseline="30000" dirty="0"/>
                        <a:t>th</a:t>
                      </a:r>
                      <a:r>
                        <a:rPr lang="en-US" dirty="0"/>
                        <a:t>  July 2022 </a:t>
                      </a:r>
                    </a:p>
                    <a:p>
                      <a:pPr algn="ctr"/>
                      <a:endParaRPr lang="en-US" dirty="0"/>
                    </a:p>
                  </a:txBody>
                  <a:tcPr marL="83694" marR="83694" anchor="ctr"/>
                </a:tc>
                <a:tc>
                  <a:txBody>
                    <a:bodyPr/>
                    <a:lstStyle/>
                    <a:p>
                      <a:pPr algn="ctr"/>
                      <a:r>
                        <a:rPr lang="en-US" dirty="0"/>
                        <a:t>Team Discussion </a:t>
                      </a:r>
                    </a:p>
                  </a:txBody>
                  <a:tcPr marL="83694" marR="83694" anchor="ctr"/>
                </a:tc>
                <a:tc>
                  <a:txBody>
                    <a:bodyPr/>
                    <a:lstStyle/>
                    <a:p>
                      <a:pPr marL="285750" indent="-285750" algn="l">
                        <a:buFont typeface="Arial" panose="020B0604020202020204" pitchFamily="34" charset="0"/>
                        <a:buChar char="•"/>
                      </a:pPr>
                      <a:r>
                        <a:rPr lang="en-US" dirty="0"/>
                        <a:t>Skeleton ppt created </a:t>
                      </a:r>
                    </a:p>
                    <a:p>
                      <a:pPr marL="285750" indent="-285750" algn="l">
                        <a:buFont typeface="Arial" panose="020B0604020202020204" pitchFamily="34" charset="0"/>
                        <a:buChar char="•"/>
                      </a:pPr>
                      <a:r>
                        <a:rPr lang="en-US" dirty="0"/>
                        <a:t>Troubleshoot deployment issues </a:t>
                      </a:r>
                    </a:p>
                  </a:txBody>
                  <a:tcPr marL="83694" marR="83694" anchor="ctr"/>
                </a:tc>
                <a:extLst>
                  <a:ext uri="{0D108BD9-81ED-4DB2-BD59-A6C34878D82A}">
                    <a16:rowId xmlns:a16="http://schemas.microsoft.com/office/drawing/2014/main" val="3693109857"/>
                  </a:ext>
                </a:extLst>
              </a:tr>
              <a:tr h="779737">
                <a:tc>
                  <a:txBody>
                    <a:bodyPr/>
                    <a:lstStyle/>
                    <a:p>
                      <a:pPr algn="ctr"/>
                      <a:r>
                        <a:rPr lang="en-US" dirty="0"/>
                        <a:t>Wednesday </a:t>
                      </a:r>
                    </a:p>
                  </a:txBody>
                  <a:tcPr marL="83694" marR="8369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13</a:t>
                      </a:r>
                      <a:r>
                        <a:rPr lang="en-US" baseline="30000" dirty="0"/>
                        <a:t>th</a:t>
                      </a:r>
                      <a:r>
                        <a:rPr lang="en-US" dirty="0"/>
                        <a:t>  July 2022 </a:t>
                      </a:r>
                    </a:p>
                  </a:txBody>
                  <a:tcPr marL="83694" marR="8369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Team Discussion </a:t>
                      </a:r>
                    </a:p>
                  </a:txBody>
                  <a:tcPr marL="83694" marR="83694" anchor="ctr"/>
                </a:tc>
                <a:tc>
                  <a:txBody>
                    <a:bodyPr/>
                    <a:lstStyle/>
                    <a:p>
                      <a:pPr marL="285750" indent="-285750" algn="l">
                        <a:buFont typeface="Arial" panose="020B0604020202020204" pitchFamily="34" charset="0"/>
                        <a:buChar char="•"/>
                      </a:pPr>
                      <a:r>
                        <a:rPr lang="en-US" dirty="0"/>
                        <a:t>Chatbot 2</a:t>
                      </a:r>
                      <a:r>
                        <a:rPr lang="en-US" baseline="30000" dirty="0"/>
                        <a:t>nd</a:t>
                      </a:r>
                      <a:r>
                        <a:rPr lang="en-US" dirty="0"/>
                        <a:t> draft completed </a:t>
                      </a:r>
                    </a:p>
                    <a:p>
                      <a:pPr marL="285750" indent="-285750" algn="l">
                        <a:buFont typeface="Arial" panose="020B0604020202020204" pitchFamily="34" charset="0"/>
                        <a:buChar char="•"/>
                      </a:pPr>
                      <a:r>
                        <a:rPr lang="en-US" dirty="0"/>
                        <a:t>Webhooks integrated </a:t>
                      </a:r>
                    </a:p>
                  </a:txBody>
                  <a:tcPr marL="83694" marR="83694" anchor="ctr"/>
                </a:tc>
                <a:extLst>
                  <a:ext uri="{0D108BD9-81ED-4DB2-BD59-A6C34878D82A}">
                    <a16:rowId xmlns:a16="http://schemas.microsoft.com/office/drawing/2014/main" val="4283592363"/>
                  </a:ext>
                </a:extLst>
              </a:tr>
            </a:tbl>
          </a:graphicData>
        </a:graphic>
      </p:graphicFrame>
      <p:sp>
        <p:nvSpPr>
          <p:cNvPr id="9" name="Title 1">
            <a:extLst>
              <a:ext uri="{FF2B5EF4-FFF2-40B4-BE49-F238E27FC236}">
                <a16:creationId xmlns:a16="http://schemas.microsoft.com/office/drawing/2014/main" id="{F5292087-AFDD-3624-BBE8-D045E56F7916}"/>
              </a:ext>
            </a:extLst>
          </p:cNvPr>
          <p:cNvSpPr txBox="1">
            <a:spLocks/>
          </p:cNvSpPr>
          <p:nvPr/>
        </p:nvSpPr>
        <p:spPr>
          <a:xfrm>
            <a:off x="0" y="0"/>
            <a:ext cx="12156141"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PLANNING AND TIMELINE</a:t>
            </a:r>
          </a:p>
        </p:txBody>
      </p:sp>
      <p:sp>
        <p:nvSpPr>
          <p:cNvPr id="4" name="Rectangle: Rounded Corners 3">
            <a:extLst>
              <a:ext uri="{FF2B5EF4-FFF2-40B4-BE49-F238E27FC236}">
                <a16:creationId xmlns:a16="http://schemas.microsoft.com/office/drawing/2014/main" id="{65652465-4FCE-A292-BC71-726FDCF58591}"/>
              </a:ext>
            </a:extLst>
          </p:cNvPr>
          <p:cNvSpPr/>
          <p:nvPr/>
        </p:nvSpPr>
        <p:spPr>
          <a:xfrm>
            <a:off x="5795682" y="4182035"/>
            <a:ext cx="5486400" cy="3496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495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C8041633-128C-AD9F-9ADB-25814D1AB3A8}"/>
              </a:ext>
            </a:extLst>
          </p:cNvPr>
          <p:cNvGraphicFramePr>
            <a:graphicFrameLocks/>
          </p:cNvGraphicFramePr>
          <p:nvPr>
            <p:extLst>
              <p:ext uri="{D42A27DB-BD31-4B8C-83A1-F6EECF244321}">
                <p14:modId xmlns:p14="http://schemas.microsoft.com/office/powerpoint/2010/main" val="335229297"/>
              </p:ext>
            </p:extLst>
          </p:nvPr>
        </p:nvGraphicFramePr>
        <p:xfrm>
          <a:off x="0" y="1285130"/>
          <a:ext cx="12192000" cy="5572869"/>
        </p:xfrm>
        <a:graphic>
          <a:graphicData uri="http://schemas.openxmlformats.org/drawingml/2006/table">
            <a:tbl>
              <a:tblPr firstRow="1" bandRow="1">
                <a:tableStyleId>{5C22544A-7EE6-4342-B048-85BDC9FD1C3A}</a:tableStyleId>
              </a:tblPr>
              <a:tblGrid>
                <a:gridCol w="1586753">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299447">
                  <a:extLst>
                    <a:ext uri="{9D8B030D-6E8A-4147-A177-3AD203B41FA5}">
                      <a16:colId xmlns:a16="http://schemas.microsoft.com/office/drawing/2014/main" val="20002"/>
                    </a:ext>
                  </a:extLst>
                </a:gridCol>
                <a:gridCol w="6705600">
                  <a:extLst>
                    <a:ext uri="{9D8B030D-6E8A-4147-A177-3AD203B41FA5}">
                      <a16:colId xmlns:a16="http://schemas.microsoft.com/office/drawing/2014/main" val="1021683104"/>
                    </a:ext>
                  </a:extLst>
                </a:gridCol>
              </a:tblGrid>
              <a:tr h="445717">
                <a:tc>
                  <a:txBody>
                    <a:bodyPr/>
                    <a:lstStyle/>
                    <a:p>
                      <a:pPr algn="ctr"/>
                      <a:r>
                        <a:rPr lang="en-US" dirty="0"/>
                        <a:t>Day </a:t>
                      </a:r>
                    </a:p>
                  </a:txBody>
                  <a:tcPr marL="83694" marR="83694" anchor="ctr"/>
                </a:tc>
                <a:tc>
                  <a:txBody>
                    <a:bodyPr/>
                    <a:lstStyle/>
                    <a:p>
                      <a:pPr algn="ctr"/>
                      <a:r>
                        <a:rPr lang="en-US" dirty="0"/>
                        <a:t>Date </a:t>
                      </a:r>
                    </a:p>
                  </a:txBody>
                  <a:tcPr marL="83694" marR="83694" anchor="ctr"/>
                </a:tc>
                <a:tc>
                  <a:txBody>
                    <a:bodyPr/>
                    <a:lstStyle/>
                    <a:p>
                      <a:pPr algn="ctr"/>
                      <a:r>
                        <a:rPr lang="en-US" dirty="0"/>
                        <a:t>Activity </a:t>
                      </a:r>
                    </a:p>
                  </a:txBody>
                  <a:tcPr marL="83694" marR="83694" anchor="ctr"/>
                </a:tc>
                <a:tc>
                  <a:txBody>
                    <a:bodyPr/>
                    <a:lstStyle/>
                    <a:p>
                      <a:pPr algn="ctr"/>
                      <a:r>
                        <a:rPr lang="en-US" dirty="0"/>
                        <a:t>Remarks </a:t>
                      </a:r>
                    </a:p>
                  </a:txBody>
                  <a:tcPr marL="83694" marR="83694" anchor="ctr"/>
                </a:tc>
                <a:extLst>
                  <a:ext uri="{0D108BD9-81ED-4DB2-BD59-A6C34878D82A}">
                    <a16:rowId xmlns:a16="http://schemas.microsoft.com/office/drawing/2014/main" val="10000"/>
                  </a:ext>
                </a:extLst>
              </a:tr>
              <a:tr h="780005">
                <a:tc>
                  <a:txBody>
                    <a:bodyPr/>
                    <a:lstStyle/>
                    <a:p>
                      <a:pPr algn="ctr"/>
                      <a:r>
                        <a:rPr lang="en-US" dirty="0" err="1"/>
                        <a:t>Thurday</a:t>
                      </a:r>
                      <a:r>
                        <a:rPr lang="en-US" dirty="0"/>
                        <a:t> </a:t>
                      </a:r>
                    </a:p>
                  </a:txBody>
                  <a:tcPr marL="83694" marR="83694" anchor="ctr"/>
                </a:tc>
                <a:tc>
                  <a:txBody>
                    <a:bodyPr/>
                    <a:lstStyle/>
                    <a:p>
                      <a:pPr algn="ctr"/>
                      <a:r>
                        <a:rPr lang="en-US" dirty="0"/>
                        <a:t>14</a:t>
                      </a:r>
                      <a:r>
                        <a:rPr lang="en-US" baseline="30000" dirty="0"/>
                        <a:t>st</a:t>
                      </a:r>
                      <a:r>
                        <a:rPr lang="en-US" dirty="0"/>
                        <a:t> July 2022 </a:t>
                      </a:r>
                    </a:p>
                  </a:txBody>
                  <a:tcPr marL="83694" marR="83694" anchor="ctr"/>
                </a:tc>
                <a:tc>
                  <a:txBody>
                    <a:bodyPr/>
                    <a:lstStyle/>
                    <a:p>
                      <a:pPr algn="ctr"/>
                      <a:r>
                        <a:rPr lang="en-US" dirty="0"/>
                        <a:t>Midpoint Discussion with </a:t>
                      </a:r>
                      <a:r>
                        <a:rPr lang="en-US" dirty="0" err="1"/>
                        <a:t>Suhaimi</a:t>
                      </a:r>
                      <a:r>
                        <a:rPr lang="en-US" dirty="0"/>
                        <a:t> </a:t>
                      </a:r>
                    </a:p>
                  </a:txBody>
                  <a:tcPr marL="83694" marR="83694" anchor="ctr"/>
                </a:tc>
                <a:tc>
                  <a:txBody>
                    <a:bodyPr/>
                    <a:lstStyle/>
                    <a:p>
                      <a:pPr marL="285750" indent="-285750" algn="l">
                        <a:buFont typeface="Arial" panose="020B0604020202020204" pitchFamily="34" charset="0"/>
                        <a:buChar char="•"/>
                      </a:pPr>
                      <a:r>
                        <a:rPr lang="en-US" dirty="0"/>
                        <a:t>Troubleshoot on the different platform issues.</a:t>
                      </a:r>
                    </a:p>
                    <a:p>
                      <a:pPr marL="285750" indent="-285750" algn="l">
                        <a:buFont typeface="Arial" panose="020B0604020202020204" pitchFamily="34" charset="0"/>
                        <a:buChar char="•"/>
                      </a:pPr>
                      <a:r>
                        <a:rPr lang="en-US" dirty="0"/>
                        <a:t>Coding and resolutions.</a:t>
                      </a:r>
                    </a:p>
                  </a:txBody>
                  <a:tcPr marL="83694" marR="83694" anchor="ctr"/>
                </a:tc>
                <a:extLst>
                  <a:ext uri="{0D108BD9-81ED-4DB2-BD59-A6C34878D82A}">
                    <a16:rowId xmlns:a16="http://schemas.microsoft.com/office/drawing/2014/main" val="260788361"/>
                  </a:ext>
                </a:extLst>
              </a:tr>
              <a:tr h="729818">
                <a:tc>
                  <a:txBody>
                    <a:bodyPr/>
                    <a:lstStyle/>
                    <a:p>
                      <a:pPr algn="ctr"/>
                      <a:r>
                        <a:rPr lang="en-US" dirty="0"/>
                        <a:t> Friday </a:t>
                      </a:r>
                    </a:p>
                  </a:txBody>
                  <a:tcPr marL="83694" marR="83694" anchor="ctr"/>
                </a:tc>
                <a:tc>
                  <a:txBody>
                    <a:bodyPr/>
                    <a:lstStyle/>
                    <a:p>
                      <a:pPr algn="ctr"/>
                      <a:r>
                        <a:rPr lang="en-US" dirty="0"/>
                        <a:t>15</a:t>
                      </a:r>
                      <a:r>
                        <a:rPr lang="en-US" baseline="30000" dirty="0"/>
                        <a:t>th</a:t>
                      </a:r>
                      <a:r>
                        <a:rPr lang="en-US" dirty="0"/>
                        <a:t> July 2022 </a:t>
                      </a:r>
                    </a:p>
                  </a:txBody>
                  <a:tcPr marL="83694" marR="83694" anchor="ctr"/>
                </a:tc>
                <a:tc>
                  <a:txBody>
                    <a:bodyPr/>
                    <a:lstStyle/>
                    <a:p>
                      <a:pPr algn="ctr"/>
                      <a:r>
                        <a:rPr lang="en-US" dirty="0"/>
                        <a:t>Self preparation </a:t>
                      </a:r>
                    </a:p>
                  </a:txBody>
                  <a:tcPr marL="83694" marR="83694" anchor="ctr"/>
                </a:tc>
                <a:tc>
                  <a:txBody>
                    <a:bodyPr/>
                    <a:lstStyle/>
                    <a:p>
                      <a:pPr marL="285750" indent="-285750" algn="l">
                        <a:buFont typeface="Arial" panose="020B0604020202020204" pitchFamily="34" charset="0"/>
                        <a:buChar char="•"/>
                      </a:pPr>
                      <a:r>
                        <a:rPr lang="en-US" dirty="0"/>
                        <a:t>Working on the different sections of the slides.</a:t>
                      </a:r>
                    </a:p>
                    <a:p>
                      <a:pPr marL="285750" indent="-285750" algn="l">
                        <a:buFont typeface="Arial" panose="020B0604020202020204" pitchFamily="34" charset="0"/>
                        <a:buChar char="•"/>
                      </a:pPr>
                      <a:r>
                        <a:rPr lang="en-US" dirty="0"/>
                        <a:t>Offline liaising among the team members.</a:t>
                      </a:r>
                    </a:p>
                  </a:txBody>
                  <a:tcPr marL="83694" marR="83694" anchor="ctr"/>
                </a:tc>
                <a:extLst>
                  <a:ext uri="{0D108BD9-81ED-4DB2-BD59-A6C34878D82A}">
                    <a16:rowId xmlns:a16="http://schemas.microsoft.com/office/drawing/2014/main" val="10001"/>
                  </a:ext>
                </a:extLst>
              </a:tr>
              <a:tr h="780005">
                <a:tc>
                  <a:txBody>
                    <a:bodyPr/>
                    <a:lstStyle/>
                    <a:p>
                      <a:pPr algn="ctr"/>
                      <a:r>
                        <a:rPr lang="en-US" dirty="0"/>
                        <a:t>Monday </a:t>
                      </a:r>
                    </a:p>
                  </a:txBody>
                  <a:tcPr marL="83694" marR="83694" anchor="ctr"/>
                </a:tc>
                <a:tc>
                  <a:txBody>
                    <a:bodyPr/>
                    <a:lstStyle/>
                    <a:p>
                      <a:pPr algn="ctr"/>
                      <a:r>
                        <a:rPr lang="en-US" dirty="0"/>
                        <a:t>18</a:t>
                      </a:r>
                      <a:r>
                        <a:rPr lang="en-US" baseline="30000" dirty="0"/>
                        <a:t>th</a:t>
                      </a:r>
                      <a:r>
                        <a:rPr lang="en-US" dirty="0"/>
                        <a:t>  July 2022 </a:t>
                      </a:r>
                    </a:p>
                  </a:txBody>
                  <a:tcPr marL="83694" marR="83694" anchor="ctr"/>
                </a:tc>
                <a:tc>
                  <a:txBody>
                    <a:bodyPr/>
                    <a:lstStyle/>
                    <a:p>
                      <a:pPr algn="ctr"/>
                      <a:r>
                        <a:rPr lang="en-US" dirty="0"/>
                        <a:t>Self preparation </a:t>
                      </a:r>
                    </a:p>
                  </a:txBody>
                  <a:tcPr marL="83694" marR="83694" anchor="ctr"/>
                </a:tc>
                <a:tc>
                  <a:txBody>
                    <a:bodyPr/>
                    <a:lstStyle/>
                    <a:p>
                      <a:pPr marL="285750" indent="-285750" algn="l">
                        <a:buFont typeface="Arial" panose="020B0604020202020204" pitchFamily="34" charset="0"/>
                        <a:buChar char="•"/>
                      </a:pPr>
                      <a:r>
                        <a:rPr lang="en-US" dirty="0"/>
                        <a:t>Collating the slides and rearranging the flow of the ppt. </a:t>
                      </a:r>
                    </a:p>
                    <a:p>
                      <a:pPr marL="285750" indent="-285750" algn="l">
                        <a:buFont typeface="Arial" panose="020B0604020202020204" pitchFamily="34" charset="0"/>
                        <a:buChar char="•"/>
                      </a:pPr>
                      <a:r>
                        <a:rPr lang="en-US" dirty="0"/>
                        <a:t>Offline liaising among the team members.</a:t>
                      </a:r>
                    </a:p>
                  </a:txBody>
                  <a:tcPr marL="83694" marR="83694" anchor="ctr"/>
                </a:tc>
                <a:extLst>
                  <a:ext uri="{0D108BD9-81ED-4DB2-BD59-A6C34878D82A}">
                    <a16:rowId xmlns:a16="http://schemas.microsoft.com/office/drawing/2014/main" val="10002"/>
                  </a:ext>
                </a:extLst>
              </a:tr>
              <a:tr h="698086">
                <a:tc>
                  <a:txBody>
                    <a:bodyPr/>
                    <a:lstStyle/>
                    <a:p>
                      <a:pPr algn="ctr"/>
                      <a:r>
                        <a:rPr lang="en-US" dirty="0"/>
                        <a:t>Tuesday  </a:t>
                      </a:r>
                    </a:p>
                  </a:txBody>
                  <a:tcPr marL="83694" marR="83694" anchor="ctr"/>
                </a:tc>
                <a:tc>
                  <a:txBody>
                    <a:bodyPr/>
                    <a:lstStyle/>
                    <a:p>
                      <a:pPr algn="ctr"/>
                      <a:r>
                        <a:rPr lang="en-US" dirty="0"/>
                        <a:t>19</a:t>
                      </a:r>
                      <a:r>
                        <a:rPr lang="en-US" baseline="30000" dirty="0"/>
                        <a:t>th</a:t>
                      </a:r>
                      <a:r>
                        <a:rPr lang="en-US" dirty="0"/>
                        <a:t> July 2022 </a:t>
                      </a:r>
                    </a:p>
                  </a:txBody>
                  <a:tcPr marL="83694" marR="83694" anchor="ctr"/>
                </a:tc>
                <a:tc>
                  <a:txBody>
                    <a:bodyPr/>
                    <a:lstStyle/>
                    <a:p>
                      <a:pPr algn="ctr"/>
                      <a:r>
                        <a:rPr lang="en-US" dirty="0"/>
                        <a:t>Team Discussion </a:t>
                      </a:r>
                    </a:p>
                  </a:txBody>
                  <a:tcPr marL="83694" marR="83694" anchor="ctr"/>
                </a:tc>
                <a:tc>
                  <a:txBody>
                    <a:bodyPr/>
                    <a:lstStyle/>
                    <a:p>
                      <a:pPr marL="285750" indent="-285750" algn="l">
                        <a:buFont typeface="Arial" panose="020B0604020202020204" pitchFamily="34" charset="0"/>
                        <a:buChar char="•"/>
                      </a:pPr>
                      <a:r>
                        <a:rPr lang="en-US" dirty="0"/>
                        <a:t>Final clean up of the presentation slides.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Run through of the presentation slides. </a:t>
                      </a:r>
                    </a:p>
                  </a:txBody>
                  <a:tcPr marL="83694" marR="83694" anchor="ctr"/>
                </a:tc>
                <a:extLst>
                  <a:ext uri="{0D108BD9-81ED-4DB2-BD59-A6C34878D82A}">
                    <a16:rowId xmlns:a16="http://schemas.microsoft.com/office/drawing/2014/main" val="10003"/>
                  </a:ext>
                </a:extLst>
              </a:tr>
              <a:tr h="1024945">
                <a:tc>
                  <a:txBody>
                    <a:bodyPr/>
                    <a:lstStyle/>
                    <a:p>
                      <a:pPr algn="ctr"/>
                      <a:r>
                        <a:rPr lang="en-US" dirty="0"/>
                        <a:t>Wednesday </a:t>
                      </a:r>
                    </a:p>
                  </a:txBody>
                  <a:tcPr marL="83694" marR="8369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a:t>
                      </a:r>
                      <a:r>
                        <a:rPr lang="en-US" baseline="30000" dirty="0"/>
                        <a:t>th</a:t>
                      </a:r>
                      <a:r>
                        <a:rPr lang="en-US" dirty="0"/>
                        <a:t> July 2022 </a:t>
                      </a:r>
                    </a:p>
                    <a:p>
                      <a:pPr algn="ctr"/>
                      <a:endParaRPr lang="en-US" dirty="0"/>
                    </a:p>
                  </a:txBody>
                  <a:tcPr marL="83694" marR="83694" anchor="ctr"/>
                </a:tc>
                <a:tc>
                  <a:txBody>
                    <a:bodyPr/>
                    <a:lstStyle/>
                    <a:p>
                      <a:pPr algn="ctr"/>
                      <a:r>
                        <a:rPr lang="en-US" dirty="0"/>
                        <a:t>Self preparation </a:t>
                      </a:r>
                    </a:p>
                  </a:txBody>
                  <a:tcPr marL="83694" marR="83694" anchor="ctr"/>
                </a:tc>
                <a:tc>
                  <a:txBody>
                    <a:bodyPr/>
                    <a:lstStyle/>
                    <a:p>
                      <a:pPr marL="285750" indent="-285750" algn="l">
                        <a:buFont typeface="Arial" panose="020B0604020202020204" pitchFamily="34" charset="0"/>
                        <a:buChar char="•"/>
                      </a:pPr>
                      <a:r>
                        <a:rPr lang="en-US" dirty="0"/>
                        <a:t>Individual run through of the presentation.</a:t>
                      </a:r>
                    </a:p>
                    <a:p>
                      <a:pPr marL="285750" indent="-285750" algn="l">
                        <a:buFont typeface="Arial" panose="020B0604020202020204" pitchFamily="34" charset="0"/>
                        <a:buChar char="•"/>
                      </a:pPr>
                      <a:r>
                        <a:rPr lang="en-US" dirty="0"/>
                        <a:t>Individual recording of the presentation.</a:t>
                      </a:r>
                    </a:p>
                    <a:p>
                      <a:pPr marL="285750" indent="-285750" algn="l">
                        <a:buFont typeface="Arial" panose="020B0604020202020204" pitchFamily="34" charset="0"/>
                        <a:buChar char="•"/>
                      </a:pPr>
                      <a:r>
                        <a:rPr lang="en-US" dirty="0"/>
                        <a:t>Final outlook of deployed model and chatbot in website </a:t>
                      </a:r>
                    </a:p>
                  </a:txBody>
                  <a:tcPr marL="83694" marR="83694" anchor="ctr"/>
                </a:tc>
                <a:extLst>
                  <a:ext uri="{0D108BD9-81ED-4DB2-BD59-A6C34878D82A}">
                    <a16:rowId xmlns:a16="http://schemas.microsoft.com/office/drawing/2014/main" val="4139156729"/>
                  </a:ext>
                </a:extLst>
              </a:tr>
              <a:tr h="1114293">
                <a:tc>
                  <a:txBody>
                    <a:bodyPr/>
                    <a:lstStyle/>
                    <a:p>
                      <a:pPr algn="ctr"/>
                      <a:r>
                        <a:rPr lang="en-US" dirty="0"/>
                        <a:t>Thursday </a:t>
                      </a:r>
                    </a:p>
                  </a:txBody>
                  <a:tcPr marL="83694" marR="8369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21</a:t>
                      </a:r>
                      <a:r>
                        <a:rPr lang="en-US" baseline="30000" dirty="0"/>
                        <a:t>st</a:t>
                      </a:r>
                      <a:r>
                        <a:rPr lang="en-US" dirty="0"/>
                        <a:t> July 2022 </a:t>
                      </a:r>
                    </a:p>
                    <a:p>
                      <a:pPr algn="ctr"/>
                      <a:endParaRPr lang="en-US" dirty="0"/>
                    </a:p>
                  </a:txBody>
                  <a:tcPr marL="83694" marR="83694" anchor="ctr"/>
                </a:tc>
                <a:tc>
                  <a:txBody>
                    <a:bodyPr/>
                    <a:lstStyle/>
                    <a:p>
                      <a:pPr algn="ctr"/>
                      <a:r>
                        <a:rPr lang="en-US" dirty="0"/>
                        <a:t>Final Project Presentation with </a:t>
                      </a:r>
                      <a:r>
                        <a:rPr lang="en-US" dirty="0" err="1"/>
                        <a:t>Suhaimi</a:t>
                      </a:r>
                      <a:r>
                        <a:rPr lang="en-US" dirty="0"/>
                        <a:t> </a:t>
                      </a:r>
                    </a:p>
                  </a:txBody>
                  <a:tcPr marL="83694" marR="83694" anchor="ctr"/>
                </a:tc>
                <a:tc>
                  <a:txBody>
                    <a:bodyPr/>
                    <a:lstStyle/>
                    <a:p>
                      <a:pPr marL="285750" indent="-285750" algn="l">
                        <a:buFont typeface="Arial" panose="020B0604020202020204" pitchFamily="34" charset="0"/>
                        <a:buChar char="•"/>
                      </a:pPr>
                      <a:r>
                        <a:rPr lang="en-US" dirty="0"/>
                        <a:t>Present the Project with course mates and lecturer </a:t>
                      </a:r>
                    </a:p>
                    <a:p>
                      <a:pPr marL="285750" indent="-285750" algn="l">
                        <a:buFont typeface="Arial" panose="020B0604020202020204" pitchFamily="34" charset="0"/>
                        <a:buChar char="•"/>
                      </a:pPr>
                      <a:r>
                        <a:rPr lang="en-US" dirty="0"/>
                        <a:t>Project Submission </a:t>
                      </a:r>
                    </a:p>
                  </a:txBody>
                  <a:tcPr marL="83694" marR="83694" anchor="ctr"/>
                </a:tc>
                <a:extLst>
                  <a:ext uri="{0D108BD9-81ED-4DB2-BD59-A6C34878D82A}">
                    <a16:rowId xmlns:a16="http://schemas.microsoft.com/office/drawing/2014/main" val="3693109857"/>
                  </a:ext>
                </a:extLst>
              </a:tr>
            </a:tbl>
          </a:graphicData>
        </a:graphic>
      </p:graphicFrame>
      <p:sp>
        <p:nvSpPr>
          <p:cNvPr id="8" name="Title 1">
            <a:extLst>
              <a:ext uri="{FF2B5EF4-FFF2-40B4-BE49-F238E27FC236}">
                <a16:creationId xmlns:a16="http://schemas.microsoft.com/office/drawing/2014/main" id="{9DDD8DA7-B69A-9478-F2BE-71F61ED3A921}"/>
              </a:ext>
            </a:extLst>
          </p:cNvPr>
          <p:cNvSpPr txBox="1">
            <a:spLocks/>
          </p:cNvSpPr>
          <p:nvPr/>
        </p:nvSpPr>
        <p:spPr>
          <a:xfrm>
            <a:off x="0" y="0"/>
            <a:ext cx="121920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PLANNING AND TIMELINE</a:t>
            </a:r>
          </a:p>
        </p:txBody>
      </p:sp>
      <p:pic>
        <p:nvPicPr>
          <p:cNvPr id="6" name="Picture 5">
            <a:extLst>
              <a:ext uri="{FF2B5EF4-FFF2-40B4-BE49-F238E27FC236}">
                <a16:creationId xmlns:a16="http://schemas.microsoft.com/office/drawing/2014/main" id="{AC136E2E-6215-158A-8149-A32A1BFE0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1647" y="6347012"/>
            <a:ext cx="3720353" cy="510987"/>
          </a:xfrm>
          <a:prstGeom prst="rect">
            <a:avLst/>
          </a:prstGeom>
        </p:spPr>
      </p:pic>
    </p:spTree>
    <p:extLst>
      <p:ext uri="{BB962C8B-B14F-4D97-AF65-F5344CB8AC3E}">
        <p14:creationId xmlns:p14="http://schemas.microsoft.com/office/powerpoint/2010/main" val="18639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E342-5C6A-0ADF-4446-6894DE7B2BBE}"/>
              </a:ext>
            </a:extLst>
          </p:cNvPr>
          <p:cNvSpPr txBox="1">
            <a:spLocks/>
          </p:cNvSpPr>
          <p:nvPr/>
        </p:nvSpPr>
        <p:spPr>
          <a:xfrm>
            <a:off x="6508376" y="744281"/>
            <a:ext cx="5495365" cy="322714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VENTURE THESIS</a:t>
            </a:r>
          </a:p>
        </p:txBody>
      </p:sp>
      <p:sp>
        <p:nvSpPr>
          <p:cNvPr id="3" name="TextBox 2">
            <a:extLst>
              <a:ext uri="{FF2B5EF4-FFF2-40B4-BE49-F238E27FC236}">
                <a16:creationId xmlns:a16="http://schemas.microsoft.com/office/drawing/2014/main" id="{C8056D4D-3764-D6AA-D400-88E91C4FF480}"/>
              </a:ext>
            </a:extLst>
          </p:cNvPr>
          <p:cNvSpPr txBox="1"/>
          <p:nvPr/>
        </p:nvSpPr>
        <p:spPr>
          <a:xfrm>
            <a:off x="6508376" y="3971425"/>
            <a:ext cx="5871880" cy="680251"/>
          </a:xfrm>
          <a:prstGeom prst="rect">
            <a:avLst/>
          </a:prstGeom>
          <a:noFill/>
        </p:spPr>
        <p:txBody>
          <a:bodyPr wrap="square">
            <a:spAutoFit/>
          </a:bodyPr>
          <a:lstStyle/>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Project Topic </a:t>
            </a: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Business Opportunity </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E857CC8-18A2-A8DE-7904-751C9168B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293224" cy="6858001"/>
          </a:xfrm>
          <a:prstGeom prst="rect">
            <a:avLst/>
          </a:prstGeom>
        </p:spPr>
      </p:pic>
    </p:spTree>
    <p:extLst>
      <p:ext uri="{BB962C8B-B14F-4D97-AF65-F5344CB8AC3E}">
        <p14:creationId xmlns:p14="http://schemas.microsoft.com/office/powerpoint/2010/main" val="140114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20473-20AC-A2A8-A915-6E50D051B8E9}"/>
              </a:ext>
            </a:extLst>
          </p:cNvPr>
          <p:cNvSpPr txBox="1">
            <a:spLocks/>
          </p:cNvSpPr>
          <p:nvPr/>
        </p:nvSpPr>
        <p:spPr>
          <a:xfrm>
            <a:off x="0" y="4116627"/>
            <a:ext cx="121920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PREDICTING ABALONE’S AGE</a:t>
            </a:r>
          </a:p>
        </p:txBody>
      </p:sp>
      <p:sp>
        <p:nvSpPr>
          <p:cNvPr id="6" name="Subtitle 3">
            <a:extLst>
              <a:ext uri="{FF2B5EF4-FFF2-40B4-BE49-F238E27FC236}">
                <a16:creationId xmlns:a16="http://schemas.microsoft.com/office/drawing/2014/main" id="{5D55C7DF-6AE3-4C56-3CFA-A2C50A221FE8}"/>
              </a:ext>
            </a:extLst>
          </p:cNvPr>
          <p:cNvSpPr txBox="1">
            <a:spLocks/>
          </p:cNvSpPr>
          <p:nvPr/>
        </p:nvSpPr>
        <p:spPr>
          <a:xfrm>
            <a:off x="2014818" y="5551880"/>
            <a:ext cx="8162364" cy="9141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lgn="ctr">
              <a:buNone/>
            </a:pPr>
            <a:r>
              <a:rPr lang="en-US" sz="2400" dirty="0"/>
              <a:t>A ONCE ENDAGERED SHELLFISH THAT’S SWEET RICH AND VERY EXPENSIVE. </a:t>
            </a:r>
          </a:p>
        </p:txBody>
      </p:sp>
    </p:spTree>
    <p:extLst>
      <p:ext uri="{BB962C8B-B14F-4D97-AF65-F5344CB8AC3E}">
        <p14:creationId xmlns:p14="http://schemas.microsoft.com/office/powerpoint/2010/main" val="253433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ABAA67-15A7-FE21-3457-807260D8D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694" y="-1"/>
            <a:ext cx="5764306" cy="6858000"/>
          </a:xfrm>
          <a:prstGeom prst="rect">
            <a:avLst/>
          </a:prstGeom>
        </p:spPr>
      </p:pic>
      <p:sp>
        <p:nvSpPr>
          <p:cNvPr id="2" name="Title 1">
            <a:extLst>
              <a:ext uri="{FF2B5EF4-FFF2-40B4-BE49-F238E27FC236}">
                <a16:creationId xmlns:a16="http://schemas.microsoft.com/office/drawing/2014/main" id="{B60C6EE9-8A50-7E6B-34E5-05F39DF21C3C}"/>
              </a:ext>
            </a:extLst>
          </p:cNvPr>
          <p:cNvSpPr>
            <a:spLocks noGrp="1"/>
          </p:cNvSpPr>
          <p:nvPr>
            <p:ph type="title"/>
          </p:nvPr>
        </p:nvSpPr>
        <p:spPr>
          <a:xfrm>
            <a:off x="0" y="121224"/>
            <a:ext cx="6427694" cy="1922929"/>
          </a:xfrm>
        </p:spPr>
        <p:txBody>
          <a:bodyPr>
            <a:noAutofit/>
          </a:bodyPr>
          <a:lstStyle/>
          <a:p>
            <a:pPr algn="ctr"/>
            <a:r>
              <a:rPr lang="en-US" sz="6800" b="1" dirty="0">
                <a:effectLst>
                  <a:outerShdw blurRad="38100" dist="38100" dir="2700000" algn="tl">
                    <a:srgbClr val="000000">
                      <a:alpha val="43137"/>
                    </a:srgbClr>
                  </a:outerShdw>
                </a:effectLst>
              </a:rPr>
              <a:t>BUSINESS OPPORTUNITY</a:t>
            </a:r>
          </a:p>
        </p:txBody>
      </p:sp>
      <p:sp>
        <p:nvSpPr>
          <p:cNvPr id="5" name="Content Placeholder 2">
            <a:extLst>
              <a:ext uri="{FF2B5EF4-FFF2-40B4-BE49-F238E27FC236}">
                <a16:creationId xmlns:a16="http://schemas.microsoft.com/office/drawing/2014/main" id="{5C29A29F-15D7-DA82-95C8-514EC2B9E5BF}"/>
              </a:ext>
            </a:extLst>
          </p:cNvPr>
          <p:cNvSpPr>
            <a:spLocks noGrp="1"/>
          </p:cNvSpPr>
          <p:nvPr>
            <p:ph idx="1"/>
          </p:nvPr>
        </p:nvSpPr>
        <p:spPr>
          <a:xfrm>
            <a:off x="0" y="2165379"/>
            <a:ext cx="6427694" cy="4371900"/>
          </a:xfrm>
        </p:spPr>
        <p:txBody>
          <a:bodyPr>
            <a:normAutofit lnSpcReduction="10000"/>
          </a:bodyPr>
          <a:lstStyle/>
          <a:p>
            <a:pPr marL="45720" indent="0">
              <a:buNone/>
            </a:pPr>
            <a:r>
              <a:rPr lang="en-US" b="1" i="0" u="sng" dirty="0">
                <a:effectLst>
                  <a:outerShdw blurRad="38100" dist="38100" dir="2700000" algn="tl">
                    <a:srgbClr val="000000">
                      <a:alpha val="43137"/>
                    </a:srgbClr>
                  </a:outerShdw>
                </a:effectLst>
                <a:latin typeface="+mj-lt"/>
              </a:rPr>
              <a:t>Why is it important to predict the age of an abalone? </a:t>
            </a:r>
          </a:p>
          <a:p>
            <a:pPr marL="45720" indent="0">
              <a:buNone/>
            </a:pPr>
            <a:endParaRPr lang="en-US" sz="2400" b="1" i="0" u="sng" dirty="0">
              <a:effectLst>
                <a:outerShdw blurRad="38100" dist="38100" dir="2700000" algn="tl">
                  <a:srgbClr val="000000">
                    <a:alpha val="43137"/>
                  </a:srgbClr>
                </a:outerShdw>
              </a:effectLst>
              <a:latin typeface="+mj-lt"/>
            </a:endParaRPr>
          </a:p>
          <a:p>
            <a:pPr marL="388620" indent="-342900">
              <a:buFont typeface="+mj-lt"/>
              <a:buAutoNum type="arabicPeriod"/>
            </a:pPr>
            <a:r>
              <a:rPr lang="en-US" sz="2400" b="0" i="0" dirty="0">
                <a:effectLst/>
              </a:rPr>
              <a:t>Abalone is considered a delicacy in Southeast Asia, and consumers are willing to pay a premium for high-quality abalone.</a:t>
            </a:r>
          </a:p>
          <a:p>
            <a:pPr marL="388620" indent="-342900">
              <a:buFont typeface="+mj-lt"/>
              <a:buAutoNum type="arabicPeriod"/>
            </a:pPr>
            <a:r>
              <a:rPr lang="en-US" sz="2400" b="0" i="0" dirty="0">
                <a:effectLst/>
              </a:rPr>
              <a:t>The rarity of this seafood and its laborious harvesting process makes it expensive. The economic value of abalone is positively correlated with their respective ages and other physical characteristics. </a:t>
            </a:r>
            <a:endParaRPr lang="en-US" sz="2400" dirty="0"/>
          </a:p>
          <a:p>
            <a:pPr marL="45720" indent="0">
              <a:buNone/>
            </a:pPr>
            <a:endParaRPr lang="en-US" dirty="0"/>
          </a:p>
        </p:txBody>
      </p:sp>
    </p:spTree>
    <p:extLst>
      <p:ext uri="{BB962C8B-B14F-4D97-AF65-F5344CB8AC3E}">
        <p14:creationId xmlns:p14="http://schemas.microsoft.com/office/powerpoint/2010/main" val="395084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C29A29F-15D7-DA82-95C8-514EC2B9E5BF}"/>
              </a:ext>
            </a:extLst>
          </p:cNvPr>
          <p:cNvSpPr>
            <a:spLocks noGrp="1"/>
          </p:cNvSpPr>
          <p:nvPr>
            <p:ph idx="1"/>
          </p:nvPr>
        </p:nvSpPr>
        <p:spPr>
          <a:xfrm>
            <a:off x="0" y="1266231"/>
            <a:ext cx="6427694" cy="4827493"/>
          </a:xfrm>
        </p:spPr>
        <p:txBody>
          <a:bodyPr/>
          <a:lstStyle/>
          <a:p>
            <a:pPr marL="45720" indent="0">
              <a:buNone/>
            </a:pPr>
            <a:r>
              <a:rPr lang="en-US" b="1" i="0" u="sng" dirty="0">
                <a:effectLst>
                  <a:outerShdw blurRad="38100" dist="38100" dir="2700000" algn="tl">
                    <a:srgbClr val="000000">
                      <a:alpha val="43137"/>
                    </a:srgbClr>
                  </a:outerShdw>
                </a:effectLst>
              </a:rPr>
              <a:t>CONTINUATION</a:t>
            </a:r>
            <a:r>
              <a:rPr lang="en-US" sz="2400" b="1" u="sng" dirty="0">
                <a:effectLst>
                  <a:outerShdw blurRad="38100" dist="38100" dir="2700000" algn="tl">
                    <a:srgbClr val="000000">
                      <a:alpha val="43137"/>
                    </a:srgbClr>
                  </a:outerShdw>
                </a:effectLst>
              </a:rPr>
              <a:t> </a:t>
            </a:r>
            <a:r>
              <a:rPr lang="en-US" sz="2400" b="1" i="0" u="sng" dirty="0">
                <a:effectLst>
                  <a:outerShdw blurRad="38100" dist="38100" dir="2700000" algn="tl">
                    <a:srgbClr val="000000">
                      <a:alpha val="43137"/>
                    </a:srgbClr>
                  </a:outerShdw>
                </a:effectLst>
                <a:sym typeface="Wingdings" panose="05000000000000000000" pitchFamily="2" charset="2"/>
              </a:rPr>
              <a:t></a:t>
            </a:r>
            <a:endParaRPr lang="en-US" sz="2400" b="1" i="0" u="sng" dirty="0">
              <a:effectLst>
                <a:outerShdw blurRad="38100" dist="38100" dir="2700000" algn="tl">
                  <a:srgbClr val="000000">
                    <a:alpha val="43137"/>
                  </a:srgbClr>
                </a:outerShdw>
              </a:effectLst>
            </a:endParaRPr>
          </a:p>
          <a:p>
            <a:pPr marL="45720" indent="0">
              <a:buNone/>
            </a:pPr>
            <a:endParaRPr lang="en-US" sz="2400" b="1" i="0" u="sng" dirty="0">
              <a:effectLst>
                <a:outerShdw blurRad="38100" dist="38100" dir="2700000" algn="tl">
                  <a:srgbClr val="000000">
                    <a:alpha val="43137"/>
                  </a:srgbClr>
                </a:outerShdw>
              </a:effectLst>
            </a:endParaRPr>
          </a:p>
          <a:p>
            <a:pPr marL="502920" indent="-457200">
              <a:buFont typeface="+mj-lt"/>
              <a:buAutoNum type="arabicPeriod" startAt="3"/>
            </a:pPr>
            <a:r>
              <a:rPr lang="en-US" sz="2400" b="0" i="0" dirty="0">
                <a:effectLst/>
              </a:rPr>
              <a:t>This type of information helps farmers and distributors to determine the market price of abalones. By counting the number of layers in its shell, one can determine the age of an abalone. </a:t>
            </a:r>
          </a:p>
          <a:p>
            <a:pPr marL="502920" indent="-457200">
              <a:buFont typeface="+mj-lt"/>
              <a:buAutoNum type="arabicPeriod" startAt="3"/>
            </a:pPr>
            <a:r>
              <a:rPr lang="en-US" sz="2400" dirty="0"/>
              <a:t>I</a:t>
            </a:r>
            <a:r>
              <a:rPr lang="en-US" sz="2400" b="0" i="0" dirty="0">
                <a:effectLst/>
              </a:rPr>
              <a:t>t involves cutting a sample of the shell, staining it, and counting the number of rings through a microscope, which can be a tedious process.</a:t>
            </a:r>
            <a:endParaRPr lang="en-US" sz="2400" dirty="0"/>
          </a:p>
          <a:p>
            <a:endParaRPr lang="en-US" dirty="0"/>
          </a:p>
        </p:txBody>
      </p:sp>
      <p:pic>
        <p:nvPicPr>
          <p:cNvPr id="8" name="Picture 7">
            <a:extLst>
              <a:ext uri="{FF2B5EF4-FFF2-40B4-BE49-F238E27FC236}">
                <a16:creationId xmlns:a16="http://schemas.microsoft.com/office/drawing/2014/main" id="{AA6D3475-6155-B219-A375-A83444B5C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694" y="-1"/>
            <a:ext cx="5764306" cy="6857999"/>
          </a:xfrm>
          <a:prstGeom prst="rect">
            <a:avLst/>
          </a:prstGeom>
        </p:spPr>
      </p:pic>
    </p:spTree>
    <p:extLst>
      <p:ext uri="{BB962C8B-B14F-4D97-AF65-F5344CB8AC3E}">
        <p14:creationId xmlns:p14="http://schemas.microsoft.com/office/powerpoint/2010/main" val="373033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245815-C5D1-2DEA-6E61-6A92DEA3E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320118" cy="6858000"/>
          </a:xfrm>
          <a:prstGeom prst="rect">
            <a:avLst/>
          </a:prstGeom>
        </p:spPr>
      </p:pic>
      <p:sp>
        <p:nvSpPr>
          <p:cNvPr id="6" name="Title 1">
            <a:extLst>
              <a:ext uri="{FF2B5EF4-FFF2-40B4-BE49-F238E27FC236}">
                <a16:creationId xmlns:a16="http://schemas.microsoft.com/office/drawing/2014/main" id="{52C9B7A4-7DD7-F672-D07C-0A61973CC8D0}"/>
              </a:ext>
            </a:extLst>
          </p:cNvPr>
          <p:cNvSpPr txBox="1">
            <a:spLocks/>
          </p:cNvSpPr>
          <p:nvPr/>
        </p:nvSpPr>
        <p:spPr>
          <a:xfrm>
            <a:off x="6508377" y="1438910"/>
            <a:ext cx="5495365" cy="322714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ENTERPRISE DESIGN THINKING</a:t>
            </a:r>
          </a:p>
        </p:txBody>
      </p:sp>
      <p:sp>
        <p:nvSpPr>
          <p:cNvPr id="9" name="TextBox 8">
            <a:extLst>
              <a:ext uri="{FF2B5EF4-FFF2-40B4-BE49-F238E27FC236}">
                <a16:creationId xmlns:a16="http://schemas.microsoft.com/office/drawing/2014/main" id="{3D13CA4D-89CC-EF37-C50D-56BD243FFB47}"/>
              </a:ext>
            </a:extLst>
          </p:cNvPr>
          <p:cNvSpPr txBox="1"/>
          <p:nvPr/>
        </p:nvSpPr>
        <p:spPr>
          <a:xfrm>
            <a:off x="6320119" y="4854314"/>
            <a:ext cx="5871880" cy="923330"/>
          </a:xfrm>
          <a:prstGeom prst="rect">
            <a:avLst/>
          </a:prstGeom>
          <a:noFill/>
        </p:spPr>
        <p:txBody>
          <a:bodyPr wrap="square">
            <a:spAutoFit/>
          </a:bodyPr>
          <a:lstStyle/>
          <a:p>
            <a:pPr algn="ctr"/>
            <a:r>
              <a:rPr lang="en-US" b="1" dirty="0">
                <a:effectLst>
                  <a:outerShdw blurRad="38100" dist="38100" dir="2700000" algn="tl">
                    <a:srgbClr val="000000">
                      <a:alpha val="43137"/>
                    </a:srgbClr>
                  </a:outerShdw>
                </a:effectLst>
                <a:latin typeface="Lucida Handwriting" panose="03010101010101010101" pitchFamily="66" charset="0"/>
              </a:rPr>
              <a:t>How Might We Statement  </a:t>
            </a:r>
          </a:p>
          <a:p>
            <a:pPr algn="ctr"/>
            <a:r>
              <a:rPr lang="en-US" sz="1800" b="1" dirty="0">
                <a:effectLst>
                  <a:outerShdw blurRad="38100" dist="38100" dir="2700000" algn="tl">
                    <a:srgbClr val="000000">
                      <a:alpha val="43137"/>
                    </a:srgbClr>
                  </a:outerShdw>
                </a:effectLst>
                <a:latin typeface="Lucida Handwriting" panose="03010101010101010101" pitchFamily="66" charset="0"/>
              </a:rPr>
              <a:t>Persona</a:t>
            </a:r>
          </a:p>
          <a:p>
            <a:pPr algn="ctr"/>
            <a:r>
              <a:rPr lang="en-US" sz="1800" b="1" dirty="0">
                <a:effectLst>
                  <a:outerShdw blurRad="38100" dist="38100" dir="2700000" algn="tl">
                    <a:srgbClr val="000000">
                      <a:alpha val="43137"/>
                    </a:srgbClr>
                  </a:outerShdw>
                </a:effectLst>
                <a:latin typeface="Lucida Handwriting" panose="03010101010101010101" pitchFamily="66" charset="0"/>
              </a:rPr>
              <a:t>Pain Points </a:t>
            </a:r>
          </a:p>
        </p:txBody>
      </p:sp>
    </p:spTree>
    <p:extLst>
      <p:ext uri="{BB962C8B-B14F-4D97-AF65-F5344CB8AC3E}">
        <p14:creationId xmlns:p14="http://schemas.microsoft.com/office/powerpoint/2010/main" val="154193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F9204-64D5-0E5C-7396-A6FB62AB5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00" y="0"/>
            <a:ext cx="6292800" cy="6869222"/>
          </a:xfrm>
          <a:prstGeom prst="rect">
            <a:avLst/>
          </a:prstGeom>
        </p:spPr>
      </p:pic>
      <p:sp>
        <p:nvSpPr>
          <p:cNvPr id="4" name="Title 1">
            <a:extLst>
              <a:ext uri="{FF2B5EF4-FFF2-40B4-BE49-F238E27FC236}">
                <a16:creationId xmlns:a16="http://schemas.microsoft.com/office/drawing/2014/main" id="{088D7244-2346-3DD4-552A-638551A88EAC}"/>
              </a:ext>
            </a:extLst>
          </p:cNvPr>
          <p:cNvSpPr txBox="1">
            <a:spLocks/>
          </p:cNvSpPr>
          <p:nvPr/>
        </p:nvSpPr>
        <p:spPr>
          <a:xfrm>
            <a:off x="0" y="436729"/>
            <a:ext cx="5910663" cy="268454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HOW MIGHT WE STATEMENT</a:t>
            </a:r>
          </a:p>
        </p:txBody>
      </p:sp>
      <p:sp>
        <p:nvSpPr>
          <p:cNvPr id="5" name="Subtitle 3">
            <a:extLst>
              <a:ext uri="{FF2B5EF4-FFF2-40B4-BE49-F238E27FC236}">
                <a16:creationId xmlns:a16="http://schemas.microsoft.com/office/drawing/2014/main" id="{74E8F498-6E0B-972C-A8A5-832275EEC3CF}"/>
              </a:ext>
            </a:extLst>
          </p:cNvPr>
          <p:cNvSpPr txBox="1">
            <a:spLocks/>
          </p:cNvSpPr>
          <p:nvPr/>
        </p:nvSpPr>
        <p:spPr>
          <a:xfrm>
            <a:off x="0" y="3736728"/>
            <a:ext cx="5910663" cy="2684543"/>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0" marR="0" lvl="0" indent="0" algn="ctr" rtl="0">
              <a:spcBef>
                <a:spcPts val="0"/>
              </a:spcBef>
              <a:spcAft>
                <a:spcPts val="0"/>
              </a:spcAft>
              <a:buClr>
                <a:schemeClr val="accent2"/>
              </a:buClr>
              <a:buSzPts val="3312"/>
              <a:buFont typeface="Noto Sans Symbols"/>
              <a:buNone/>
            </a:pPr>
            <a:r>
              <a:rPr lang="en-US" sz="3600" b="1" dirty="0">
                <a:solidFill>
                  <a:srgbClr val="FF0000"/>
                </a:solidFill>
                <a:latin typeface="+mj-lt"/>
                <a:ea typeface="Gill Sans"/>
                <a:cs typeface="Gill Sans"/>
                <a:sym typeface="Gill Sans"/>
              </a:rPr>
              <a:t>How Might We </a:t>
            </a:r>
            <a:r>
              <a:rPr lang="en-US" sz="3600" b="1" i="1" dirty="0">
                <a:solidFill>
                  <a:schemeClr val="dk1"/>
                </a:solidFill>
                <a:effectLst>
                  <a:outerShdw blurRad="38100" dist="38100" dir="2700000" algn="tl">
                    <a:srgbClr val="000000">
                      <a:alpha val="43137"/>
                    </a:srgbClr>
                  </a:outerShdw>
                </a:effectLst>
                <a:latin typeface="+mj-lt"/>
                <a:ea typeface="Gill Sans"/>
                <a:cs typeface="Gill Sans"/>
                <a:sym typeface="Gill Sans"/>
              </a:rPr>
              <a:t>identify the age of abalone </a:t>
            </a:r>
          </a:p>
          <a:p>
            <a:pPr marL="0" marR="0" lvl="0" indent="0" algn="ctr" rtl="0">
              <a:spcBef>
                <a:spcPts val="0"/>
              </a:spcBef>
              <a:spcAft>
                <a:spcPts val="0"/>
              </a:spcAft>
              <a:buClr>
                <a:schemeClr val="accent2"/>
              </a:buClr>
              <a:buSzPts val="3312"/>
              <a:buFont typeface="Noto Sans Symbols"/>
              <a:buNone/>
            </a:pPr>
            <a:r>
              <a:rPr lang="en-US" sz="3600" b="1" dirty="0">
                <a:solidFill>
                  <a:srgbClr val="FF0000"/>
                </a:solidFill>
                <a:latin typeface="+mj-lt"/>
                <a:ea typeface="Gill Sans"/>
                <a:cs typeface="Gill Sans"/>
                <a:sym typeface="Gill Sans"/>
              </a:rPr>
              <a:t>For</a:t>
            </a:r>
            <a:r>
              <a:rPr lang="en-US" sz="3600" b="1" dirty="0">
                <a:solidFill>
                  <a:schemeClr val="dk1"/>
                </a:solidFill>
                <a:effectLst>
                  <a:outerShdw blurRad="38100" dist="38100" dir="2700000" algn="tl">
                    <a:srgbClr val="000000">
                      <a:alpha val="43137"/>
                    </a:srgbClr>
                  </a:outerShdw>
                </a:effectLst>
                <a:latin typeface="+mj-lt"/>
                <a:ea typeface="Gill Sans"/>
                <a:cs typeface="Gill Sans"/>
                <a:sym typeface="Gill Sans"/>
              </a:rPr>
              <a:t> </a:t>
            </a:r>
            <a:r>
              <a:rPr lang="en-US" sz="3600" b="1" i="1" dirty="0">
                <a:solidFill>
                  <a:schemeClr val="dk1"/>
                </a:solidFill>
                <a:effectLst>
                  <a:outerShdw blurRad="38100" dist="38100" dir="2700000" algn="tl">
                    <a:srgbClr val="000000">
                      <a:alpha val="43137"/>
                    </a:srgbClr>
                  </a:outerShdw>
                </a:effectLst>
                <a:latin typeface="+mj-lt"/>
                <a:ea typeface="Gill Sans"/>
                <a:cs typeface="Gill Sans"/>
                <a:sym typeface="Gill Sans"/>
              </a:rPr>
              <a:t>farmers</a:t>
            </a:r>
            <a:r>
              <a:rPr lang="en-US" sz="3600" b="1" dirty="0">
                <a:solidFill>
                  <a:schemeClr val="dk1"/>
                </a:solidFill>
                <a:effectLst>
                  <a:outerShdw blurRad="38100" dist="38100" dir="2700000" algn="tl">
                    <a:srgbClr val="000000">
                      <a:alpha val="43137"/>
                    </a:srgbClr>
                  </a:outerShdw>
                </a:effectLst>
                <a:latin typeface="+mj-lt"/>
                <a:ea typeface="Gill Sans"/>
                <a:cs typeface="Gill Sans"/>
                <a:sym typeface="Gill Sans"/>
              </a:rPr>
              <a:t> </a:t>
            </a:r>
            <a:r>
              <a:rPr lang="en-US" sz="3600" b="1" dirty="0">
                <a:solidFill>
                  <a:srgbClr val="FF0000"/>
                </a:solidFill>
                <a:latin typeface="+mj-lt"/>
                <a:ea typeface="Gill Sans"/>
                <a:cs typeface="Gill Sans"/>
                <a:sym typeface="Gill Sans"/>
              </a:rPr>
              <a:t>So That </a:t>
            </a:r>
            <a:r>
              <a:rPr lang="en-US" sz="3600" b="1" i="1" dirty="0">
                <a:solidFill>
                  <a:schemeClr val="dk1"/>
                </a:solidFill>
                <a:effectLst>
                  <a:outerShdw blurRad="38100" dist="38100" dir="2700000" algn="tl">
                    <a:srgbClr val="000000">
                      <a:alpha val="43137"/>
                    </a:srgbClr>
                  </a:outerShdw>
                </a:effectLst>
                <a:latin typeface="+mj-lt"/>
                <a:ea typeface="Gill Sans"/>
                <a:cs typeface="Gill Sans"/>
                <a:sym typeface="Gill Sans"/>
              </a:rPr>
              <a:t>they can be harvested for the best price in the market </a:t>
            </a:r>
            <a:endParaRPr lang="en-US" sz="3600" i="1"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52678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8D7244-2346-3DD4-552A-638551A88EAC}"/>
              </a:ext>
            </a:extLst>
          </p:cNvPr>
          <p:cNvSpPr txBox="1">
            <a:spLocks/>
          </p:cNvSpPr>
          <p:nvPr/>
        </p:nvSpPr>
        <p:spPr>
          <a:xfrm>
            <a:off x="0" y="363698"/>
            <a:ext cx="5910663" cy="112869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PERSONA</a:t>
            </a:r>
          </a:p>
        </p:txBody>
      </p:sp>
      <p:sp>
        <p:nvSpPr>
          <p:cNvPr id="5" name="Subtitle 3">
            <a:extLst>
              <a:ext uri="{FF2B5EF4-FFF2-40B4-BE49-F238E27FC236}">
                <a16:creationId xmlns:a16="http://schemas.microsoft.com/office/drawing/2014/main" id="{74E8F498-6E0B-972C-A8A5-832275EEC3CF}"/>
              </a:ext>
            </a:extLst>
          </p:cNvPr>
          <p:cNvSpPr txBox="1">
            <a:spLocks/>
          </p:cNvSpPr>
          <p:nvPr/>
        </p:nvSpPr>
        <p:spPr>
          <a:xfrm>
            <a:off x="327546" y="1990359"/>
            <a:ext cx="5254388" cy="4369679"/>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lnSpc>
                <a:spcPct val="150000"/>
              </a:lnSpc>
              <a:spcBef>
                <a:spcPts val="0"/>
              </a:spcBef>
              <a:buNone/>
            </a:pPr>
            <a:r>
              <a:rPr lang="en-US" sz="2000" b="1" dirty="0"/>
              <a:t>Name:			</a:t>
            </a:r>
            <a:r>
              <a:rPr lang="en-US" sz="2000" i="1" dirty="0"/>
              <a:t>Lynn Hong</a:t>
            </a:r>
            <a:br>
              <a:rPr lang="en-US" sz="2000" dirty="0"/>
            </a:br>
            <a:r>
              <a:rPr lang="en-US" sz="2000" b="1" dirty="0"/>
              <a:t>Age: 			</a:t>
            </a:r>
            <a:r>
              <a:rPr lang="en-US" sz="2000" i="1" dirty="0"/>
              <a:t>32</a:t>
            </a:r>
          </a:p>
          <a:p>
            <a:pPr marL="45720" indent="0">
              <a:lnSpc>
                <a:spcPct val="150000"/>
              </a:lnSpc>
              <a:spcBef>
                <a:spcPts val="0"/>
              </a:spcBef>
              <a:buNone/>
            </a:pPr>
            <a:r>
              <a:rPr lang="en-US" sz="2000" b="1" dirty="0"/>
              <a:t>Location: 		</a:t>
            </a:r>
            <a:r>
              <a:rPr lang="en-US" sz="2000" i="1" dirty="0"/>
              <a:t>Singapore</a:t>
            </a:r>
          </a:p>
          <a:p>
            <a:pPr marL="45720" indent="0">
              <a:lnSpc>
                <a:spcPct val="150000"/>
              </a:lnSpc>
              <a:spcBef>
                <a:spcPts val="0"/>
              </a:spcBef>
              <a:buNone/>
            </a:pPr>
            <a:r>
              <a:rPr lang="en-US" sz="2000" b="1" dirty="0"/>
              <a:t>Education: 		</a:t>
            </a:r>
            <a:r>
              <a:rPr lang="en-US" sz="2000" i="1" dirty="0"/>
              <a:t>Graduate</a:t>
            </a:r>
          </a:p>
          <a:p>
            <a:pPr marL="45720" indent="0">
              <a:lnSpc>
                <a:spcPct val="150000"/>
              </a:lnSpc>
              <a:spcBef>
                <a:spcPts val="0"/>
              </a:spcBef>
              <a:buNone/>
            </a:pPr>
            <a:r>
              <a:rPr lang="en-US" sz="2000" b="1" dirty="0"/>
              <a:t>Job: 			</a:t>
            </a:r>
            <a:r>
              <a:rPr lang="en-US" sz="2000" i="1" dirty="0"/>
              <a:t>Farmer</a:t>
            </a:r>
          </a:p>
          <a:p>
            <a:pPr marL="45720" indent="0">
              <a:lnSpc>
                <a:spcPct val="150000"/>
              </a:lnSpc>
              <a:spcBef>
                <a:spcPts val="0"/>
              </a:spcBef>
              <a:buNone/>
            </a:pPr>
            <a:r>
              <a:rPr lang="en-US" sz="2000" b="1" dirty="0"/>
              <a:t>Work Experience</a:t>
            </a:r>
            <a:r>
              <a:rPr lang="en-US" sz="2000" dirty="0"/>
              <a:t>: 	</a:t>
            </a:r>
            <a:r>
              <a:rPr lang="en-US" sz="2000" i="1" dirty="0"/>
              <a:t>6 Years</a:t>
            </a:r>
          </a:p>
          <a:p>
            <a:pPr marL="45720" indent="0">
              <a:lnSpc>
                <a:spcPct val="150000"/>
              </a:lnSpc>
              <a:spcBef>
                <a:spcPts val="0"/>
              </a:spcBef>
              <a:buNone/>
            </a:pPr>
            <a:r>
              <a:rPr lang="en-US" sz="2000" b="1" dirty="0"/>
              <a:t>Family:  		</a:t>
            </a:r>
            <a:r>
              <a:rPr lang="en-US" sz="2000" i="1" dirty="0"/>
              <a:t>Married Parent</a:t>
            </a:r>
            <a:br>
              <a:rPr lang="en-US" sz="2000" dirty="0"/>
            </a:br>
            <a:r>
              <a:rPr lang="en-US" sz="2000" b="1" dirty="0"/>
              <a:t>Technical Literacy: 	</a:t>
            </a:r>
            <a:r>
              <a:rPr lang="en-US" sz="2000" i="1" dirty="0"/>
              <a:t>IT Savvy</a:t>
            </a:r>
          </a:p>
        </p:txBody>
      </p:sp>
      <p:pic>
        <p:nvPicPr>
          <p:cNvPr id="6" name="Picture 5">
            <a:extLst>
              <a:ext uri="{FF2B5EF4-FFF2-40B4-BE49-F238E27FC236}">
                <a16:creationId xmlns:a16="http://schemas.microsoft.com/office/drawing/2014/main" id="{11968706-72B8-D240-64EB-E34C344CE312}"/>
              </a:ext>
            </a:extLst>
          </p:cNvPr>
          <p:cNvPicPr>
            <a:picLocks noChangeAspect="1"/>
          </p:cNvPicPr>
          <p:nvPr/>
        </p:nvPicPr>
        <p:blipFill>
          <a:blip r:embed="rId2"/>
          <a:stretch>
            <a:fillRect/>
          </a:stretch>
        </p:blipFill>
        <p:spPr>
          <a:xfrm>
            <a:off x="5899200" y="0"/>
            <a:ext cx="6292800" cy="6858000"/>
          </a:xfrm>
          <a:prstGeom prst="rect">
            <a:avLst/>
          </a:prstGeom>
        </p:spPr>
      </p:pic>
    </p:spTree>
    <p:extLst>
      <p:ext uri="{BB962C8B-B14F-4D97-AF65-F5344CB8AC3E}">
        <p14:creationId xmlns:p14="http://schemas.microsoft.com/office/powerpoint/2010/main" val="256709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996F20-C26E-5F11-8B75-D6686F1953C3}"/>
              </a:ext>
            </a:extLst>
          </p:cNvPr>
          <p:cNvSpPr txBox="1">
            <a:spLocks/>
          </p:cNvSpPr>
          <p:nvPr/>
        </p:nvSpPr>
        <p:spPr>
          <a:xfrm>
            <a:off x="-94129" y="295911"/>
            <a:ext cx="12192000" cy="1285128"/>
          </a:xfrm>
          <a:prstGeom prst="rect">
            <a:avLst/>
          </a:prstGeom>
        </p:spPr>
        <p:txBody>
          <a:bodyPr>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8000" b="1" dirty="0">
                <a:effectLst>
                  <a:outerShdw blurRad="38100" dist="38100" dir="2700000" algn="tl">
                    <a:srgbClr val="000000">
                      <a:alpha val="43137"/>
                    </a:srgbClr>
                  </a:outerShdw>
                </a:effectLst>
              </a:rPr>
              <a:t>MEET </a:t>
            </a:r>
            <a:r>
              <a:rPr lang="en-US" sz="6000" b="1" dirty="0">
                <a:effectLst>
                  <a:outerShdw blurRad="38100" dist="38100" dir="2700000" algn="tl">
                    <a:srgbClr val="000000">
                      <a:alpha val="43137"/>
                    </a:srgbClr>
                  </a:outerShdw>
                </a:effectLst>
                <a:latin typeface="Lucida Handwriting" panose="03010101010101010101" pitchFamily="66" charset="0"/>
              </a:rPr>
              <a:t>the</a:t>
            </a:r>
            <a:r>
              <a:rPr lang="en-US" sz="8000" b="1" dirty="0">
                <a:effectLst>
                  <a:outerShdw blurRad="38100" dist="38100" dir="2700000" algn="tl">
                    <a:srgbClr val="000000">
                      <a:alpha val="43137"/>
                    </a:srgbClr>
                  </a:outerShdw>
                </a:effectLst>
              </a:rPr>
              <a:t>  TEAM</a:t>
            </a:r>
          </a:p>
        </p:txBody>
      </p:sp>
      <p:sp>
        <p:nvSpPr>
          <p:cNvPr id="5" name="Subtitle 3">
            <a:extLst>
              <a:ext uri="{FF2B5EF4-FFF2-40B4-BE49-F238E27FC236}">
                <a16:creationId xmlns:a16="http://schemas.microsoft.com/office/drawing/2014/main" id="{D742C3CA-EED8-BB72-F3C9-151DBCC9B592}"/>
              </a:ext>
            </a:extLst>
          </p:cNvPr>
          <p:cNvSpPr txBox="1">
            <a:spLocks/>
          </p:cNvSpPr>
          <p:nvPr/>
        </p:nvSpPr>
        <p:spPr>
          <a:xfrm>
            <a:off x="1920689" y="1352514"/>
            <a:ext cx="8162364" cy="457050"/>
          </a:xfrm>
          <a:prstGeom prst="rect">
            <a:avLst/>
          </a:prstGeom>
        </p:spPr>
        <p:txBody>
          <a:bodyPr>
            <a:norm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lgn="ctr">
              <a:buNone/>
            </a:pPr>
            <a:r>
              <a:rPr lang="en-US" sz="2000" i="1" dirty="0">
                <a:effectLst>
                  <a:outerShdw blurRad="38100" dist="38100" dir="2700000" algn="tl">
                    <a:srgbClr val="000000">
                      <a:alpha val="43137"/>
                    </a:srgbClr>
                  </a:outerShdw>
                </a:effectLst>
                <a:latin typeface="Lucida Handwriting" panose="03010101010101010101" pitchFamily="66" charset="0"/>
              </a:rPr>
              <a:t>Responsible for making the magic happen…</a:t>
            </a:r>
          </a:p>
        </p:txBody>
      </p:sp>
      <p:pic>
        <p:nvPicPr>
          <p:cNvPr id="8" name="Picture 7">
            <a:extLst>
              <a:ext uri="{FF2B5EF4-FFF2-40B4-BE49-F238E27FC236}">
                <a16:creationId xmlns:a16="http://schemas.microsoft.com/office/drawing/2014/main" id="{E4CACC30-2317-8CE8-3885-F3FAB09115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820" y="1766213"/>
            <a:ext cx="1850649" cy="1784668"/>
          </a:xfrm>
          <a:prstGeom prst="ellipse">
            <a:avLst/>
          </a:prstGeom>
          <a:ln w="57150">
            <a:solidFill>
              <a:schemeClr val="accent1"/>
            </a:solidFill>
          </a:ln>
        </p:spPr>
      </p:pic>
      <p:sp>
        <p:nvSpPr>
          <p:cNvPr id="9" name="TextBox 8">
            <a:extLst>
              <a:ext uri="{FF2B5EF4-FFF2-40B4-BE49-F238E27FC236}">
                <a16:creationId xmlns:a16="http://schemas.microsoft.com/office/drawing/2014/main" id="{B12C7883-DB5C-6751-5262-043496F71430}"/>
              </a:ext>
            </a:extLst>
          </p:cNvPr>
          <p:cNvSpPr txBox="1"/>
          <p:nvPr/>
        </p:nvSpPr>
        <p:spPr>
          <a:xfrm>
            <a:off x="74666" y="3814870"/>
            <a:ext cx="2560958" cy="1477328"/>
          </a:xfrm>
          <a:prstGeom prst="rect">
            <a:avLst/>
          </a:prstGeom>
          <a:noFill/>
        </p:spPr>
        <p:txBody>
          <a:bodyPr wrap="square" rtlCol="0">
            <a:spAutoFit/>
          </a:bodyPr>
          <a:lstStyle/>
          <a:p>
            <a:pPr algn="ctr"/>
            <a:r>
              <a:rPr lang="en-SG" b="1" dirty="0">
                <a:effectLst>
                  <a:outerShdw blurRad="38100" dist="38100" dir="2700000" algn="tl">
                    <a:srgbClr val="000000">
                      <a:alpha val="43137"/>
                    </a:srgbClr>
                  </a:outerShdw>
                </a:effectLst>
              </a:rPr>
              <a:t>Anisah </a:t>
            </a:r>
            <a:r>
              <a:rPr lang="en-SG" b="1" dirty="0" err="1">
                <a:effectLst>
                  <a:outerShdw blurRad="38100" dist="38100" dir="2700000" algn="tl">
                    <a:srgbClr val="000000">
                      <a:alpha val="43137"/>
                    </a:srgbClr>
                  </a:outerShdw>
                </a:effectLst>
              </a:rPr>
              <a:t>Binte</a:t>
            </a:r>
            <a:r>
              <a:rPr lang="en-SG" b="1" dirty="0">
                <a:effectLst>
                  <a:outerShdw blurRad="38100" dist="38100" dir="2700000" algn="tl">
                    <a:srgbClr val="000000">
                      <a:alpha val="43137"/>
                    </a:srgbClr>
                  </a:outerShdw>
                </a:effectLst>
              </a:rPr>
              <a:t> Sudarman</a:t>
            </a:r>
          </a:p>
          <a:p>
            <a:pPr algn="ctr"/>
            <a:endParaRPr lang="en-SG" dirty="0"/>
          </a:p>
          <a:p>
            <a:pPr algn="ctr"/>
            <a:r>
              <a:rPr lang="en-SG" dirty="0"/>
              <a:t>Known to be passionate and strong willed. Forge on despite the odds. </a:t>
            </a:r>
          </a:p>
        </p:txBody>
      </p:sp>
      <p:sp>
        <p:nvSpPr>
          <p:cNvPr id="11" name="TextBox 10">
            <a:extLst>
              <a:ext uri="{FF2B5EF4-FFF2-40B4-BE49-F238E27FC236}">
                <a16:creationId xmlns:a16="http://schemas.microsoft.com/office/drawing/2014/main" id="{C8BB1D10-E00D-56D4-B945-766A47AA6CCF}"/>
              </a:ext>
            </a:extLst>
          </p:cNvPr>
          <p:cNvSpPr txBox="1"/>
          <p:nvPr/>
        </p:nvSpPr>
        <p:spPr>
          <a:xfrm>
            <a:off x="2447017" y="5292198"/>
            <a:ext cx="2560958" cy="1200329"/>
          </a:xfrm>
          <a:prstGeom prst="rect">
            <a:avLst/>
          </a:prstGeom>
          <a:noFill/>
        </p:spPr>
        <p:txBody>
          <a:bodyPr wrap="square" rtlCol="0">
            <a:spAutoFit/>
          </a:bodyPr>
          <a:lstStyle/>
          <a:p>
            <a:pPr algn="ctr"/>
            <a:r>
              <a:rPr lang="en-SG" b="1" dirty="0">
                <a:effectLst>
                  <a:outerShdw blurRad="38100" dist="38100" dir="2700000" algn="tl">
                    <a:srgbClr val="000000">
                      <a:alpha val="43137"/>
                    </a:srgbClr>
                  </a:outerShdw>
                </a:effectLst>
              </a:rPr>
              <a:t>Branden Chan </a:t>
            </a:r>
          </a:p>
          <a:p>
            <a:pPr algn="ctr"/>
            <a:endParaRPr lang="en-SG" dirty="0"/>
          </a:p>
          <a:p>
            <a:pPr algn="ctr"/>
            <a:r>
              <a:rPr lang="en-SG" dirty="0"/>
              <a:t>Known to be quiet with deep thinking skills. </a:t>
            </a:r>
          </a:p>
        </p:txBody>
      </p:sp>
      <p:sp>
        <p:nvSpPr>
          <p:cNvPr id="12" name="TextBox 11">
            <a:extLst>
              <a:ext uri="{FF2B5EF4-FFF2-40B4-BE49-F238E27FC236}">
                <a16:creationId xmlns:a16="http://schemas.microsoft.com/office/drawing/2014/main" id="{731EA680-1EE2-5F48-B57D-BD139884C76A}"/>
              </a:ext>
            </a:extLst>
          </p:cNvPr>
          <p:cNvSpPr txBox="1"/>
          <p:nvPr/>
        </p:nvSpPr>
        <p:spPr>
          <a:xfrm>
            <a:off x="4819368" y="3814870"/>
            <a:ext cx="2558861" cy="1477328"/>
          </a:xfrm>
          <a:prstGeom prst="rect">
            <a:avLst/>
          </a:prstGeom>
          <a:noFill/>
        </p:spPr>
        <p:txBody>
          <a:bodyPr wrap="square" rtlCol="0">
            <a:spAutoFit/>
          </a:bodyPr>
          <a:lstStyle/>
          <a:p>
            <a:pPr algn="ctr"/>
            <a:r>
              <a:rPr lang="en-SG" b="1" dirty="0">
                <a:effectLst>
                  <a:outerShdw blurRad="38100" dist="38100" dir="2700000" algn="tl">
                    <a:srgbClr val="000000">
                      <a:alpha val="43137"/>
                    </a:srgbClr>
                  </a:outerShdw>
                </a:effectLst>
              </a:rPr>
              <a:t>Jamie Bin </a:t>
            </a:r>
          </a:p>
          <a:p>
            <a:pPr algn="ctr"/>
            <a:endParaRPr lang="en-SG" dirty="0"/>
          </a:p>
          <a:p>
            <a:pPr algn="ctr"/>
            <a:r>
              <a:rPr lang="en-SG" dirty="0"/>
              <a:t>Known to be </a:t>
            </a:r>
            <a:r>
              <a:rPr lang="en-US" dirty="0"/>
              <a:t>intuitive and driven in making things work. </a:t>
            </a:r>
            <a:endParaRPr lang="en-SG" dirty="0"/>
          </a:p>
        </p:txBody>
      </p:sp>
      <p:sp>
        <p:nvSpPr>
          <p:cNvPr id="13" name="TextBox 12">
            <a:extLst>
              <a:ext uri="{FF2B5EF4-FFF2-40B4-BE49-F238E27FC236}">
                <a16:creationId xmlns:a16="http://schemas.microsoft.com/office/drawing/2014/main" id="{AB8762DA-E36D-FB38-7650-69F49F1A3AE0}"/>
              </a:ext>
            </a:extLst>
          </p:cNvPr>
          <p:cNvSpPr txBox="1"/>
          <p:nvPr/>
        </p:nvSpPr>
        <p:spPr>
          <a:xfrm>
            <a:off x="7372633" y="5292198"/>
            <a:ext cx="2558861" cy="1200329"/>
          </a:xfrm>
          <a:prstGeom prst="rect">
            <a:avLst/>
          </a:prstGeom>
          <a:noFill/>
        </p:spPr>
        <p:txBody>
          <a:bodyPr wrap="square" rtlCol="0">
            <a:spAutoFit/>
          </a:bodyPr>
          <a:lstStyle/>
          <a:p>
            <a:pPr algn="ctr"/>
            <a:r>
              <a:rPr lang="en-SG" b="1" dirty="0">
                <a:effectLst>
                  <a:outerShdw blurRad="38100" dist="38100" dir="2700000" algn="tl">
                    <a:srgbClr val="000000">
                      <a:alpha val="43137"/>
                    </a:srgbClr>
                  </a:outerShdw>
                </a:effectLst>
              </a:rPr>
              <a:t>Jeremy Lim </a:t>
            </a:r>
          </a:p>
          <a:p>
            <a:pPr algn="ctr"/>
            <a:endParaRPr lang="en-SG" dirty="0"/>
          </a:p>
          <a:p>
            <a:pPr algn="ctr"/>
            <a:r>
              <a:rPr lang="en-SG" dirty="0"/>
              <a:t>Known to share the best deals and </a:t>
            </a:r>
            <a:r>
              <a:rPr lang="en-SG" dirty="0" err="1"/>
              <a:t>lobangs</a:t>
            </a:r>
            <a:r>
              <a:rPr lang="en-SG" dirty="0"/>
              <a:t>. </a:t>
            </a:r>
          </a:p>
        </p:txBody>
      </p:sp>
      <p:sp>
        <p:nvSpPr>
          <p:cNvPr id="14" name="TextBox 13">
            <a:extLst>
              <a:ext uri="{FF2B5EF4-FFF2-40B4-BE49-F238E27FC236}">
                <a16:creationId xmlns:a16="http://schemas.microsoft.com/office/drawing/2014/main" id="{2187955D-F81B-D89E-DB28-6326F9EE65FD}"/>
              </a:ext>
            </a:extLst>
          </p:cNvPr>
          <p:cNvSpPr txBox="1"/>
          <p:nvPr/>
        </p:nvSpPr>
        <p:spPr>
          <a:xfrm>
            <a:off x="9662480" y="3821795"/>
            <a:ext cx="2558022" cy="1477328"/>
          </a:xfrm>
          <a:prstGeom prst="rect">
            <a:avLst/>
          </a:prstGeom>
          <a:noFill/>
        </p:spPr>
        <p:txBody>
          <a:bodyPr wrap="square" rtlCol="0">
            <a:spAutoFit/>
          </a:bodyPr>
          <a:lstStyle/>
          <a:p>
            <a:pPr algn="ctr"/>
            <a:r>
              <a:rPr lang="en-SG" b="1" dirty="0">
                <a:effectLst>
                  <a:outerShdw blurRad="38100" dist="38100" dir="2700000" algn="tl">
                    <a:srgbClr val="000000">
                      <a:alpha val="43137"/>
                    </a:srgbClr>
                  </a:outerShdw>
                </a:effectLst>
              </a:rPr>
              <a:t>Norman Tay </a:t>
            </a:r>
          </a:p>
          <a:p>
            <a:pPr algn="ctr"/>
            <a:endParaRPr lang="en-SG" dirty="0"/>
          </a:p>
          <a:p>
            <a:pPr algn="ctr"/>
            <a:r>
              <a:rPr lang="en-SG" dirty="0"/>
              <a:t>Known to be </a:t>
            </a:r>
            <a:r>
              <a:rPr lang="en-US" b="0" i="0" dirty="0">
                <a:effectLst/>
                <a:latin typeface="-apple-system"/>
              </a:rPr>
              <a:t>an active listener, and formulate optimal solutions.</a:t>
            </a:r>
            <a:r>
              <a:rPr lang="en-SG" dirty="0"/>
              <a:t> </a:t>
            </a:r>
          </a:p>
        </p:txBody>
      </p:sp>
      <p:pic>
        <p:nvPicPr>
          <p:cNvPr id="3" name="Picture 2">
            <a:extLst>
              <a:ext uri="{FF2B5EF4-FFF2-40B4-BE49-F238E27FC236}">
                <a16:creationId xmlns:a16="http://schemas.microsoft.com/office/drawing/2014/main" id="{ECC9A504-E3B5-FEFE-7C8A-C4121C2A6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888" y="1907075"/>
            <a:ext cx="1825170" cy="1785600"/>
          </a:xfrm>
          <a:prstGeom prst="ellipse">
            <a:avLst/>
          </a:prstGeom>
          <a:ln w="57150">
            <a:solidFill>
              <a:schemeClr val="accent1"/>
            </a:solidFill>
          </a:ln>
        </p:spPr>
      </p:pic>
      <p:pic>
        <p:nvPicPr>
          <p:cNvPr id="7" name="Picture 6">
            <a:extLst>
              <a:ext uri="{FF2B5EF4-FFF2-40B4-BE49-F238E27FC236}">
                <a16:creationId xmlns:a16="http://schemas.microsoft.com/office/drawing/2014/main" id="{14CAC923-CF90-D085-D411-66E776CF8D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3053" y="1919416"/>
            <a:ext cx="1771200" cy="1785600"/>
          </a:xfrm>
          <a:prstGeom prst="ellipse">
            <a:avLst/>
          </a:prstGeom>
          <a:ln w="57150">
            <a:solidFill>
              <a:schemeClr val="accent1"/>
            </a:solidFill>
          </a:ln>
        </p:spPr>
      </p:pic>
      <p:pic>
        <p:nvPicPr>
          <p:cNvPr id="15" name="Picture 14">
            <a:extLst>
              <a:ext uri="{FF2B5EF4-FFF2-40B4-BE49-F238E27FC236}">
                <a16:creationId xmlns:a16="http://schemas.microsoft.com/office/drawing/2014/main" id="{99DE92F5-CE10-E562-71CD-86EBCC213D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1441" y="3429000"/>
            <a:ext cx="1812617" cy="1785600"/>
          </a:xfrm>
          <a:prstGeom prst="ellipse">
            <a:avLst/>
          </a:prstGeom>
          <a:ln w="57150">
            <a:solidFill>
              <a:schemeClr val="accent1"/>
            </a:solidFill>
          </a:ln>
        </p:spPr>
      </p:pic>
      <p:pic>
        <p:nvPicPr>
          <p:cNvPr id="17" name="Picture 16">
            <a:extLst>
              <a:ext uri="{FF2B5EF4-FFF2-40B4-BE49-F238E27FC236}">
                <a16:creationId xmlns:a16="http://schemas.microsoft.com/office/drawing/2014/main" id="{4B387330-D0B2-F267-E98A-9092A8C89079}"/>
              </a:ext>
            </a:extLst>
          </p:cNvPr>
          <p:cNvPicPr>
            <a:picLocks noChangeAspect="1"/>
          </p:cNvPicPr>
          <p:nvPr/>
        </p:nvPicPr>
        <p:blipFill>
          <a:blip r:embed="rId6"/>
          <a:stretch>
            <a:fillRect/>
          </a:stretch>
        </p:blipFill>
        <p:spPr>
          <a:xfrm>
            <a:off x="7679465" y="3429000"/>
            <a:ext cx="1825171" cy="1785600"/>
          </a:xfrm>
          <a:prstGeom prst="ellipse">
            <a:avLst/>
          </a:prstGeom>
          <a:ln w="57150">
            <a:solidFill>
              <a:schemeClr val="accent1"/>
            </a:solidFill>
          </a:ln>
          <a:effectLst>
            <a:glow>
              <a:srgbClr val="FEFEFC"/>
            </a:glow>
            <a:softEdge rad="0"/>
          </a:effectLst>
        </p:spPr>
      </p:pic>
    </p:spTree>
    <p:extLst>
      <p:ext uri="{BB962C8B-B14F-4D97-AF65-F5344CB8AC3E}">
        <p14:creationId xmlns:p14="http://schemas.microsoft.com/office/powerpoint/2010/main" val="306756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8D7244-2346-3DD4-552A-638551A88EAC}"/>
              </a:ext>
            </a:extLst>
          </p:cNvPr>
          <p:cNvSpPr txBox="1">
            <a:spLocks/>
          </p:cNvSpPr>
          <p:nvPr/>
        </p:nvSpPr>
        <p:spPr>
          <a:xfrm>
            <a:off x="0" y="363699"/>
            <a:ext cx="5910663" cy="112869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PERSONA</a:t>
            </a:r>
          </a:p>
        </p:txBody>
      </p:sp>
      <p:sp>
        <p:nvSpPr>
          <p:cNvPr id="5" name="Subtitle 3">
            <a:extLst>
              <a:ext uri="{FF2B5EF4-FFF2-40B4-BE49-F238E27FC236}">
                <a16:creationId xmlns:a16="http://schemas.microsoft.com/office/drawing/2014/main" id="{74E8F498-6E0B-972C-A8A5-832275EEC3CF}"/>
              </a:ext>
            </a:extLst>
          </p:cNvPr>
          <p:cNvSpPr txBox="1">
            <a:spLocks/>
          </p:cNvSpPr>
          <p:nvPr/>
        </p:nvSpPr>
        <p:spPr>
          <a:xfrm>
            <a:off x="0" y="1692322"/>
            <a:ext cx="5910663" cy="5165678"/>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lnSpc>
                <a:spcPct val="150000"/>
              </a:lnSpc>
              <a:spcBef>
                <a:spcPts val="0"/>
              </a:spcBef>
              <a:buNone/>
            </a:pPr>
            <a:r>
              <a:rPr lang="en-US" sz="2000" b="1" dirty="0"/>
              <a:t>Motivations</a:t>
            </a:r>
            <a:r>
              <a:rPr lang="en-US" sz="2000" b="1" i="1" dirty="0"/>
              <a:t>:		</a:t>
            </a:r>
            <a:r>
              <a:rPr lang="en-US" sz="2000" i="1" dirty="0"/>
              <a:t>would like to harvest with </a:t>
            </a:r>
            <a:r>
              <a:rPr lang="en-US" sz="2000" b="1" i="1" dirty="0"/>
              <a:t>(what to accomplish)	</a:t>
            </a:r>
            <a:r>
              <a:rPr lang="en-US" sz="2000" i="1" dirty="0"/>
              <a:t>the least amount of input </a:t>
            </a:r>
          </a:p>
          <a:p>
            <a:pPr marL="45720" indent="0">
              <a:lnSpc>
                <a:spcPct val="150000"/>
              </a:lnSpc>
              <a:spcBef>
                <a:spcPts val="0"/>
              </a:spcBef>
              <a:buNone/>
            </a:pPr>
            <a:endParaRPr lang="en-US" sz="2000" b="1" i="1" dirty="0"/>
          </a:p>
          <a:p>
            <a:pPr marL="45720" indent="0">
              <a:lnSpc>
                <a:spcPct val="150000"/>
              </a:lnSpc>
              <a:spcBef>
                <a:spcPts val="0"/>
              </a:spcBef>
              <a:buNone/>
            </a:pPr>
            <a:r>
              <a:rPr lang="en-US" sz="2000" b="1" i="1" dirty="0"/>
              <a:t>Goals: 			</a:t>
            </a:r>
            <a:r>
              <a:rPr lang="en-US" sz="2000" i="1" dirty="0"/>
              <a:t>discover</a:t>
            </a:r>
            <a:r>
              <a:rPr lang="en-US" sz="2000" b="1" i="1" dirty="0"/>
              <a:t> </a:t>
            </a:r>
            <a:r>
              <a:rPr lang="en-US" sz="2000" i="1" dirty="0"/>
              <a:t>a tool that is able to </a:t>
            </a:r>
            <a:r>
              <a:rPr lang="en-US" sz="2000" b="1" i="1" dirty="0"/>
              <a:t>(what motivates) 	</a:t>
            </a:r>
            <a:r>
              <a:rPr lang="en-US" sz="2000" i="1" dirty="0"/>
              <a:t>give her the age results 				whenever she requires.</a:t>
            </a:r>
          </a:p>
          <a:p>
            <a:pPr marL="45720" indent="0">
              <a:lnSpc>
                <a:spcPct val="150000"/>
              </a:lnSpc>
              <a:spcBef>
                <a:spcPts val="0"/>
              </a:spcBef>
              <a:buNone/>
            </a:pPr>
            <a:endParaRPr lang="en-US" sz="2000" i="1" dirty="0"/>
          </a:p>
          <a:p>
            <a:pPr marL="45720" indent="0">
              <a:lnSpc>
                <a:spcPct val="150000"/>
              </a:lnSpc>
              <a:spcBef>
                <a:spcPts val="0"/>
              </a:spcBef>
              <a:buNone/>
            </a:pPr>
            <a:r>
              <a:rPr lang="en-US" sz="2000" b="1" dirty="0"/>
              <a:t>Needs: 			</a:t>
            </a:r>
            <a:r>
              <a:rPr lang="en-US" sz="2000" i="1" dirty="0"/>
              <a:t>currently does not have a </a:t>
            </a:r>
            <a:r>
              <a:rPr lang="en-US" sz="2000" b="1" i="1" dirty="0"/>
              <a:t>(unfulfilled today) </a:t>
            </a:r>
            <a:r>
              <a:rPr lang="en-US" sz="2000" i="1" dirty="0"/>
              <a:t>	way to calculate which 				abalones can be harvested .</a:t>
            </a:r>
          </a:p>
        </p:txBody>
      </p:sp>
      <p:pic>
        <p:nvPicPr>
          <p:cNvPr id="6" name="Picture 5">
            <a:extLst>
              <a:ext uri="{FF2B5EF4-FFF2-40B4-BE49-F238E27FC236}">
                <a16:creationId xmlns:a16="http://schemas.microsoft.com/office/drawing/2014/main" id="{11968706-72B8-D240-64EB-E34C344CE312}"/>
              </a:ext>
            </a:extLst>
          </p:cNvPr>
          <p:cNvPicPr>
            <a:picLocks noChangeAspect="1"/>
          </p:cNvPicPr>
          <p:nvPr/>
        </p:nvPicPr>
        <p:blipFill>
          <a:blip r:embed="rId2"/>
          <a:stretch>
            <a:fillRect/>
          </a:stretch>
        </p:blipFill>
        <p:spPr>
          <a:xfrm>
            <a:off x="5899200" y="0"/>
            <a:ext cx="6292800" cy="6858000"/>
          </a:xfrm>
          <a:prstGeom prst="rect">
            <a:avLst/>
          </a:prstGeom>
        </p:spPr>
      </p:pic>
    </p:spTree>
    <p:extLst>
      <p:ext uri="{BB962C8B-B14F-4D97-AF65-F5344CB8AC3E}">
        <p14:creationId xmlns:p14="http://schemas.microsoft.com/office/powerpoint/2010/main" val="190404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8D7244-2346-3DD4-552A-638551A88EAC}"/>
              </a:ext>
            </a:extLst>
          </p:cNvPr>
          <p:cNvSpPr txBox="1">
            <a:spLocks/>
          </p:cNvSpPr>
          <p:nvPr/>
        </p:nvSpPr>
        <p:spPr>
          <a:xfrm>
            <a:off x="0" y="494366"/>
            <a:ext cx="5910663" cy="112869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PAIN POINTS</a:t>
            </a:r>
          </a:p>
        </p:txBody>
      </p:sp>
      <p:pic>
        <p:nvPicPr>
          <p:cNvPr id="3" name="Picture 2">
            <a:extLst>
              <a:ext uri="{FF2B5EF4-FFF2-40B4-BE49-F238E27FC236}">
                <a16:creationId xmlns:a16="http://schemas.microsoft.com/office/drawing/2014/main" id="{3A06936E-67E2-3E1C-FE66-915F90396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00" y="0"/>
            <a:ext cx="6292800" cy="6858000"/>
          </a:xfrm>
          <a:prstGeom prst="rect">
            <a:avLst/>
          </a:prstGeom>
        </p:spPr>
      </p:pic>
      <p:sp>
        <p:nvSpPr>
          <p:cNvPr id="7" name="Content Placeholder 2">
            <a:extLst>
              <a:ext uri="{FF2B5EF4-FFF2-40B4-BE49-F238E27FC236}">
                <a16:creationId xmlns:a16="http://schemas.microsoft.com/office/drawing/2014/main" id="{B0E8177D-7E53-CE3E-A043-2766F8821F7A}"/>
              </a:ext>
            </a:extLst>
          </p:cNvPr>
          <p:cNvSpPr>
            <a:spLocks noGrp="1"/>
          </p:cNvSpPr>
          <p:nvPr>
            <p:ph idx="1"/>
          </p:nvPr>
        </p:nvSpPr>
        <p:spPr>
          <a:xfrm>
            <a:off x="568361" y="1882373"/>
            <a:ext cx="4773940" cy="4805030"/>
          </a:xfrm>
        </p:spPr>
        <p:txBody>
          <a:bodyPr>
            <a:normAutofit/>
          </a:bodyPr>
          <a:lstStyle/>
          <a:p>
            <a:pPr marL="45720" indent="0">
              <a:lnSpc>
                <a:spcPct val="107000"/>
              </a:lnSpc>
              <a:spcAft>
                <a:spcPts val="800"/>
              </a:spcAft>
              <a:buNone/>
            </a:pPr>
            <a:r>
              <a:rPr lang="en-SG" sz="2000" b="1" i="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Do any of these phases seem redundant or particularly difficult?</a:t>
            </a:r>
          </a:p>
          <a:p>
            <a:pPr marL="45720" indent="0">
              <a:lnSpc>
                <a:spcPct val="107000"/>
              </a:lnSpc>
              <a:spcAft>
                <a:spcPts val="800"/>
              </a:spcAft>
              <a:buNone/>
            </a:pPr>
            <a:r>
              <a:rPr lang="en-SG" sz="2000" b="1" i="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INEFFICIENCY (doing)</a:t>
            </a:r>
            <a:br>
              <a:rPr lang="en-SG" sz="2000" b="1" i="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br>
            <a:r>
              <a:rPr lang="en-SG" sz="2000" b="1" i="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FRUSTRATION (feeling)</a:t>
            </a:r>
            <a:br>
              <a:rPr lang="en-SG" sz="2000" b="1" i="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br>
            <a:r>
              <a:rPr lang="en-SG" sz="2000" b="1" i="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CONFUSION (thinking</a:t>
            </a:r>
            <a:r>
              <a:rPr lang="en-SG" sz="2000" i="1" dirty="0">
                <a:effectLst/>
                <a:ea typeface="Times New Roman" panose="02020603050405020304" pitchFamily="18" charset="0"/>
                <a:cs typeface="Times New Roman" panose="02020603050405020304" pitchFamily="18" charset="0"/>
              </a:rPr>
              <a:t>)</a:t>
            </a:r>
          </a:p>
          <a:p>
            <a:pPr marL="45720" indent="0" algn="ctr">
              <a:lnSpc>
                <a:spcPct val="107000"/>
              </a:lnSpc>
              <a:spcAft>
                <a:spcPts val="800"/>
              </a:spcAft>
              <a:buNone/>
            </a:pPr>
            <a:endParaRPr lang="en-SG" sz="1800" i="1" dirty="0">
              <a:ea typeface="Calibri" panose="020F0502020204030204" pitchFamily="34" charset="0"/>
              <a:cs typeface="Times New Roman" panose="02020603050405020304" pitchFamily="18" charset="0"/>
            </a:endParaRPr>
          </a:p>
          <a:p>
            <a:pPr marL="45720" indent="0" algn="ctr">
              <a:lnSpc>
                <a:spcPct val="107000"/>
              </a:lnSpc>
              <a:spcAft>
                <a:spcPts val="800"/>
              </a:spcAft>
              <a:buNone/>
            </a:pPr>
            <a:r>
              <a:rPr lang="en-SG" sz="5400" b="1" i="1" u="sng" dirty="0">
                <a:latin typeface="+mj-lt"/>
                <a:ea typeface="Calibri" panose="020F0502020204030204" pitchFamily="34" charset="0"/>
                <a:cs typeface="Times New Roman" panose="02020603050405020304" pitchFamily="18" charset="0"/>
              </a:rPr>
              <a:t>Top 2 </a:t>
            </a:r>
            <a:endParaRPr lang="en-SG" sz="5400" b="1" i="1" u="sng" dirty="0">
              <a:effectLst/>
              <a:latin typeface="+mj-lt"/>
              <a:ea typeface="Calibri" panose="020F0502020204030204" pitchFamily="34" charset="0"/>
              <a:cs typeface="Times New Roman" panose="02020603050405020304" pitchFamily="18" charset="0"/>
            </a:endParaRPr>
          </a:p>
          <a:p>
            <a:pPr marL="45720" indent="0">
              <a:buNone/>
            </a:pPr>
            <a:endParaRPr lang="en-US" dirty="0"/>
          </a:p>
        </p:txBody>
      </p:sp>
      <p:cxnSp>
        <p:nvCxnSpPr>
          <p:cNvPr id="13" name="Connector: Elbow 12">
            <a:extLst>
              <a:ext uri="{FF2B5EF4-FFF2-40B4-BE49-F238E27FC236}">
                <a16:creationId xmlns:a16="http://schemas.microsoft.com/office/drawing/2014/main" id="{7A8EECDA-717A-E427-BDBB-C55169A23F78}"/>
              </a:ext>
            </a:extLst>
          </p:cNvPr>
          <p:cNvCxnSpPr>
            <a:cxnSpLocks/>
          </p:cNvCxnSpPr>
          <p:nvPr/>
        </p:nvCxnSpPr>
        <p:spPr>
          <a:xfrm flipV="1">
            <a:off x="2955331" y="1392072"/>
            <a:ext cx="3326008" cy="3357349"/>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189E0B4-A11E-32ED-B8E3-574864915D6E}"/>
              </a:ext>
            </a:extLst>
          </p:cNvPr>
          <p:cNvCxnSpPr>
            <a:cxnSpLocks/>
          </p:cNvCxnSpPr>
          <p:nvPr/>
        </p:nvCxnSpPr>
        <p:spPr>
          <a:xfrm flipV="1">
            <a:off x="3944203" y="4039737"/>
            <a:ext cx="2337136" cy="96899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3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E92CDEE-6B1E-24E5-3AEE-151DC9E6AFCA}"/>
              </a:ext>
            </a:extLst>
          </p:cNvPr>
          <p:cNvSpPr txBox="1"/>
          <p:nvPr/>
        </p:nvSpPr>
        <p:spPr>
          <a:xfrm>
            <a:off x="6320120" y="3780431"/>
            <a:ext cx="5871880" cy="1375569"/>
          </a:xfrm>
          <a:prstGeom prst="rect">
            <a:avLst/>
          </a:prstGeom>
          <a:noFill/>
        </p:spPr>
        <p:txBody>
          <a:bodyPr wrap="square">
            <a:spAutoFit/>
          </a:bodyPr>
          <a:lstStyle/>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AI Intent </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Big Ideas</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a:p>
            <a:pPr lvl="0" algn="ctr">
              <a:lnSpc>
                <a:spcPct val="107000"/>
              </a:lnSpc>
              <a:spcAft>
                <a:spcPts val="800"/>
              </a:spcAft>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Ideas Prioritization Grid</a:t>
            </a:r>
          </a:p>
          <a:p>
            <a:pPr lvl="0" algn="ctr">
              <a:lnSpc>
                <a:spcPct val="107000"/>
              </a:lnSpc>
              <a:spcAft>
                <a:spcPts val="800"/>
              </a:spcAft>
            </a:pPr>
            <a:r>
              <a:rPr lang="en-SG"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Hills Statement</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p:txBody>
      </p:sp>
      <p:sp>
        <p:nvSpPr>
          <p:cNvPr id="11" name="Title 1">
            <a:extLst>
              <a:ext uri="{FF2B5EF4-FFF2-40B4-BE49-F238E27FC236}">
                <a16:creationId xmlns:a16="http://schemas.microsoft.com/office/drawing/2014/main" id="{1BCE889A-E22A-2D25-4720-FCD118B87AC4}"/>
              </a:ext>
            </a:extLst>
          </p:cNvPr>
          <p:cNvSpPr txBox="1">
            <a:spLocks/>
          </p:cNvSpPr>
          <p:nvPr/>
        </p:nvSpPr>
        <p:spPr>
          <a:xfrm>
            <a:off x="6508377" y="1392071"/>
            <a:ext cx="5495365" cy="238836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AI DESIGN ESSENTIALS </a:t>
            </a:r>
          </a:p>
        </p:txBody>
      </p:sp>
      <p:pic>
        <p:nvPicPr>
          <p:cNvPr id="6" name="Picture 5">
            <a:extLst>
              <a:ext uri="{FF2B5EF4-FFF2-40B4-BE49-F238E27FC236}">
                <a16:creationId xmlns:a16="http://schemas.microsoft.com/office/drawing/2014/main" id="{4F3DBB3A-5534-3F8B-077A-59A535E88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92800" cy="6858000"/>
          </a:xfrm>
          <a:prstGeom prst="rect">
            <a:avLst/>
          </a:prstGeom>
        </p:spPr>
      </p:pic>
    </p:spTree>
    <p:extLst>
      <p:ext uri="{BB962C8B-B14F-4D97-AF65-F5344CB8AC3E}">
        <p14:creationId xmlns:p14="http://schemas.microsoft.com/office/powerpoint/2010/main" val="148855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40F251-4AE3-CCBB-625C-61F329CBB2B0}"/>
              </a:ext>
            </a:extLst>
          </p:cNvPr>
          <p:cNvSpPr txBox="1"/>
          <p:nvPr/>
        </p:nvSpPr>
        <p:spPr>
          <a:xfrm>
            <a:off x="0" y="1900169"/>
            <a:ext cx="5910663" cy="3841052"/>
          </a:xfrm>
          <a:prstGeom prst="rect">
            <a:avLst/>
          </a:prstGeom>
          <a:noFill/>
        </p:spPr>
        <p:txBody>
          <a:bodyPr wrap="square" rtlCol="0">
            <a:spAutoFit/>
          </a:bodyPr>
          <a:lstStyle/>
          <a:p>
            <a:r>
              <a:rPr lang="en-US" sz="2400" b="1" u="sng" dirty="0">
                <a:effectLst>
                  <a:outerShdw blurRad="38100" dist="38100" dir="2700000" algn="tl">
                    <a:srgbClr val="000000">
                      <a:alpha val="43137"/>
                    </a:srgbClr>
                  </a:outerShdw>
                </a:effectLst>
              </a:rPr>
              <a:t>Why are we doing this and how does it help?</a:t>
            </a:r>
          </a:p>
          <a:p>
            <a:pPr>
              <a:lnSpc>
                <a:spcPct val="150000"/>
              </a:lnSpc>
            </a:pPr>
            <a:endParaRPr lang="en-US" sz="2400" b="1" u="sng" dirty="0">
              <a:effectLst>
                <a:outerShdw blurRad="38100" dist="38100" dir="2700000" algn="tl">
                  <a:srgbClr val="000000">
                    <a:alpha val="43137"/>
                  </a:srgbClr>
                </a:outerShdw>
              </a:effectLst>
            </a:endParaRPr>
          </a:p>
          <a:p>
            <a:pPr marL="457200" indent="-457200">
              <a:lnSpc>
                <a:spcPct val="90000"/>
              </a:lnSpc>
              <a:spcBef>
                <a:spcPts val="1800"/>
              </a:spcBef>
              <a:buFont typeface="+mj-lt"/>
              <a:buAutoNum type="arabicPeriod"/>
            </a:pPr>
            <a:r>
              <a:rPr lang="en-US" sz="2400" dirty="0"/>
              <a:t>By knowing the age, this will help prompt farmers on when to harvest so as to obtain the best market price. </a:t>
            </a:r>
          </a:p>
          <a:p>
            <a:pPr marL="457200" indent="-457200">
              <a:lnSpc>
                <a:spcPct val="90000"/>
              </a:lnSpc>
              <a:spcBef>
                <a:spcPts val="1800"/>
              </a:spcBef>
              <a:spcAft>
                <a:spcPts val="1800"/>
              </a:spcAft>
              <a:buFont typeface="+mj-lt"/>
              <a:buAutoNum type="arabicPeriod"/>
            </a:pPr>
            <a:r>
              <a:rPr lang="en-US" sz="2400" dirty="0"/>
              <a:t>By knowing when to harvest, farmers can make smarter decisions on when to start farming.</a:t>
            </a:r>
            <a:endParaRPr lang="en-SG" sz="2400" dirty="0"/>
          </a:p>
        </p:txBody>
      </p:sp>
      <p:pic>
        <p:nvPicPr>
          <p:cNvPr id="4" name="Picture 3">
            <a:extLst>
              <a:ext uri="{FF2B5EF4-FFF2-40B4-BE49-F238E27FC236}">
                <a16:creationId xmlns:a16="http://schemas.microsoft.com/office/drawing/2014/main" id="{AFBAC414-86F7-4732-3A3A-B1B68B16F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00" y="0"/>
            <a:ext cx="6292800" cy="6858000"/>
          </a:xfrm>
          <a:prstGeom prst="rect">
            <a:avLst/>
          </a:prstGeom>
        </p:spPr>
      </p:pic>
      <p:sp>
        <p:nvSpPr>
          <p:cNvPr id="5" name="Title 1">
            <a:extLst>
              <a:ext uri="{FF2B5EF4-FFF2-40B4-BE49-F238E27FC236}">
                <a16:creationId xmlns:a16="http://schemas.microsoft.com/office/drawing/2014/main" id="{A90F9C28-EBA1-40AA-9AB3-B9AE6863FAC6}"/>
              </a:ext>
            </a:extLst>
          </p:cNvPr>
          <p:cNvSpPr txBox="1">
            <a:spLocks/>
          </p:cNvSpPr>
          <p:nvPr/>
        </p:nvSpPr>
        <p:spPr>
          <a:xfrm>
            <a:off x="0" y="494366"/>
            <a:ext cx="5910663" cy="112869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AI INTENT</a:t>
            </a:r>
          </a:p>
        </p:txBody>
      </p:sp>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45904-522B-F17B-438C-DE6D927F1E63}"/>
              </a:ext>
            </a:extLst>
          </p:cNvPr>
          <p:cNvPicPr>
            <a:picLocks noChangeAspect="1"/>
          </p:cNvPicPr>
          <p:nvPr/>
        </p:nvPicPr>
        <p:blipFill>
          <a:blip r:embed="rId2"/>
          <a:stretch>
            <a:fillRect/>
          </a:stretch>
        </p:blipFill>
        <p:spPr>
          <a:xfrm>
            <a:off x="-24398" y="1285129"/>
            <a:ext cx="12180539" cy="5572871"/>
          </a:xfrm>
          <a:prstGeom prst="rect">
            <a:avLst/>
          </a:prstGeom>
        </p:spPr>
      </p:pic>
      <p:sp>
        <p:nvSpPr>
          <p:cNvPr id="7" name="Content Placeholder 2">
            <a:extLst>
              <a:ext uri="{FF2B5EF4-FFF2-40B4-BE49-F238E27FC236}">
                <a16:creationId xmlns:a16="http://schemas.microsoft.com/office/drawing/2014/main" id="{B0E8177D-7E53-CE3E-A043-2766F8821F7A}"/>
              </a:ext>
            </a:extLst>
          </p:cNvPr>
          <p:cNvSpPr>
            <a:spLocks noGrp="1"/>
          </p:cNvSpPr>
          <p:nvPr>
            <p:ph idx="1"/>
          </p:nvPr>
        </p:nvSpPr>
        <p:spPr>
          <a:xfrm>
            <a:off x="-24398" y="4930307"/>
            <a:ext cx="4053385" cy="1285128"/>
          </a:xfrm>
        </p:spPr>
        <p:txBody>
          <a:bodyPr>
            <a:normAutofit/>
          </a:bodyPr>
          <a:lstStyle/>
          <a:p>
            <a:pPr marL="45720" indent="0" algn="ctr">
              <a:lnSpc>
                <a:spcPct val="107000"/>
              </a:lnSpc>
              <a:spcAft>
                <a:spcPts val="800"/>
              </a:spcAft>
              <a:buNone/>
            </a:pPr>
            <a:r>
              <a:rPr lang="en-SG" sz="6000" b="1" i="1" dirty="0">
                <a:latin typeface="+mj-lt"/>
                <a:ea typeface="Calibri" panose="020F0502020204030204" pitchFamily="34" charset="0"/>
                <a:cs typeface="Times New Roman" panose="02020603050405020304" pitchFamily="18" charset="0"/>
              </a:rPr>
              <a:t>WINNER   </a:t>
            </a:r>
            <a:endParaRPr lang="en-SG" sz="6000" b="1" i="1" dirty="0">
              <a:effectLst/>
              <a:latin typeface="+mj-lt"/>
              <a:ea typeface="Calibri" panose="020F0502020204030204" pitchFamily="34" charset="0"/>
              <a:cs typeface="Times New Roman" panose="02020603050405020304" pitchFamily="18" charset="0"/>
            </a:endParaRPr>
          </a:p>
          <a:p>
            <a:pPr marL="45720" indent="0">
              <a:buNone/>
            </a:pPr>
            <a:endParaRPr lang="en-US" dirty="0"/>
          </a:p>
        </p:txBody>
      </p:sp>
      <p:sp>
        <p:nvSpPr>
          <p:cNvPr id="9" name="Title 1">
            <a:extLst>
              <a:ext uri="{FF2B5EF4-FFF2-40B4-BE49-F238E27FC236}">
                <a16:creationId xmlns:a16="http://schemas.microsoft.com/office/drawing/2014/main" id="{F7D0074B-283B-B812-4E40-63BB43DF09A3}"/>
              </a:ext>
            </a:extLst>
          </p:cNvPr>
          <p:cNvSpPr txBox="1">
            <a:spLocks/>
          </p:cNvSpPr>
          <p:nvPr/>
        </p:nvSpPr>
        <p:spPr>
          <a:xfrm>
            <a:off x="0" y="0"/>
            <a:ext cx="12156141"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BIG IDEAS</a:t>
            </a:r>
          </a:p>
        </p:txBody>
      </p:sp>
      <p:cxnSp>
        <p:nvCxnSpPr>
          <p:cNvPr id="29" name="Connector: Elbow 28">
            <a:extLst>
              <a:ext uri="{FF2B5EF4-FFF2-40B4-BE49-F238E27FC236}">
                <a16:creationId xmlns:a16="http://schemas.microsoft.com/office/drawing/2014/main" id="{C189E0B4-A11E-32ED-B8E3-574864915D6E}"/>
              </a:ext>
            </a:extLst>
          </p:cNvPr>
          <p:cNvCxnSpPr>
            <a:cxnSpLocks/>
          </p:cNvCxnSpPr>
          <p:nvPr/>
        </p:nvCxnSpPr>
        <p:spPr>
          <a:xfrm flipV="1">
            <a:off x="3575713" y="4531057"/>
            <a:ext cx="2520287" cy="92804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85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7D0074B-283B-B812-4E40-63BB43DF09A3}"/>
              </a:ext>
            </a:extLst>
          </p:cNvPr>
          <p:cNvSpPr txBox="1">
            <a:spLocks/>
          </p:cNvSpPr>
          <p:nvPr/>
        </p:nvSpPr>
        <p:spPr>
          <a:xfrm>
            <a:off x="0" y="0"/>
            <a:ext cx="12156141"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IDEAS PRIORITI</a:t>
            </a:r>
            <a:r>
              <a:rPr lang="en-US" sz="7000" b="1" dirty="0">
                <a:effectLst>
                  <a:outerShdw blurRad="38100" dist="38100" dir="2700000" algn="tl">
                    <a:srgbClr val="000000">
                      <a:alpha val="43137"/>
                    </a:srgbClr>
                  </a:outerShdw>
                </a:effectLst>
                <a:ea typeface="+mn-ea"/>
                <a:cs typeface="+mn-cs"/>
              </a:rPr>
              <a:t>ZATION GRID</a:t>
            </a:r>
            <a:r>
              <a:rPr lang="en-US" sz="7000" b="1" kern="1200" dirty="0">
                <a:effectLst>
                  <a:outerShdw blurRad="38100" dist="38100" dir="2700000" algn="tl">
                    <a:srgbClr val="000000">
                      <a:alpha val="43137"/>
                    </a:srgbClr>
                  </a:outerShdw>
                </a:effectLst>
                <a:ea typeface="+mn-ea"/>
                <a:cs typeface="+mn-cs"/>
              </a:rPr>
              <a:t> </a:t>
            </a:r>
          </a:p>
        </p:txBody>
      </p:sp>
      <p:pic>
        <p:nvPicPr>
          <p:cNvPr id="6" name="Picture 5">
            <a:extLst>
              <a:ext uri="{FF2B5EF4-FFF2-40B4-BE49-F238E27FC236}">
                <a16:creationId xmlns:a16="http://schemas.microsoft.com/office/drawing/2014/main" id="{2CC32683-45AA-75B9-234D-60E84383B21D}"/>
              </a:ext>
            </a:extLst>
          </p:cNvPr>
          <p:cNvPicPr>
            <a:picLocks noChangeAspect="1"/>
          </p:cNvPicPr>
          <p:nvPr/>
        </p:nvPicPr>
        <p:blipFill>
          <a:blip r:embed="rId2"/>
          <a:stretch>
            <a:fillRect/>
          </a:stretch>
        </p:blipFill>
        <p:spPr>
          <a:xfrm>
            <a:off x="1" y="1285128"/>
            <a:ext cx="12192000" cy="5572872"/>
          </a:xfrm>
          <a:prstGeom prst="rect">
            <a:avLst/>
          </a:prstGeom>
        </p:spPr>
      </p:pic>
    </p:spTree>
    <p:extLst>
      <p:ext uri="{BB962C8B-B14F-4D97-AF65-F5344CB8AC3E}">
        <p14:creationId xmlns:p14="http://schemas.microsoft.com/office/powerpoint/2010/main" val="313316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C2D2F-2C1C-D4F4-EEE1-A807B694600F}"/>
              </a:ext>
            </a:extLst>
          </p:cNvPr>
          <p:cNvSpPr txBox="1">
            <a:spLocks/>
          </p:cNvSpPr>
          <p:nvPr/>
        </p:nvSpPr>
        <p:spPr>
          <a:xfrm>
            <a:off x="0" y="3507470"/>
            <a:ext cx="12192000" cy="165137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HILLS STATEMENT</a:t>
            </a:r>
          </a:p>
          <a:p>
            <a:pPr algn="ctr"/>
            <a:r>
              <a:rPr lang="en-US" sz="3500" b="1" dirty="0">
                <a:solidFill>
                  <a:srgbClr val="00B0F0"/>
                </a:solidFill>
                <a:effectLst>
                  <a:outerShdw blurRad="38100" dist="38100" dir="2700000" algn="tl">
                    <a:srgbClr val="000000">
                      <a:alpha val="43137"/>
                    </a:srgbClr>
                  </a:outerShdw>
                </a:effectLst>
              </a:rPr>
              <a:t>WHO</a:t>
            </a:r>
            <a:r>
              <a:rPr lang="en-US" sz="3500" b="1" dirty="0">
                <a:effectLst>
                  <a:outerShdw blurRad="38100" dist="38100" dir="2700000" algn="tl">
                    <a:srgbClr val="000000">
                      <a:alpha val="43137"/>
                    </a:srgbClr>
                  </a:outerShdw>
                </a:effectLst>
              </a:rPr>
              <a:t> </a:t>
            </a:r>
            <a:r>
              <a:rPr lang="en-US" sz="3500" b="1" dirty="0">
                <a:solidFill>
                  <a:srgbClr val="FF0066"/>
                </a:solidFill>
                <a:effectLst>
                  <a:outerShdw blurRad="38100" dist="38100" dir="2700000" algn="tl">
                    <a:srgbClr val="000000">
                      <a:alpha val="43137"/>
                    </a:srgbClr>
                  </a:outerShdw>
                </a:effectLst>
              </a:rPr>
              <a:t>WHAT</a:t>
            </a:r>
            <a:r>
              <a:rPr lang="en-US" sz="3500" b="1" dirty="0">
                <a:effectLst>
                  <a:outerShdw blurRad="38100" dist="38100" dir="2700000" algn="tl">
                    <a:srgbClr val="000000">
                      <a:alpha val="43137"/>
                    </a:srgbClr>
                  </a:outerShdw>
                </a:effectLst>
              </a:rPr>
              <a:t> </a:t>
            </a:r>
            <a:r>
              <a:rPr lang="en-US" sz="3500" b="1" dirty="0">
                <a:solidFill>
                  <a:srgbClr val="92D050"/>
                </a:solidFill>
                <a:effectLst>
                  <a:outerShdw blurRad="38100" dist="38100" dir="2700000" algn="tl">
                    <a:srgbClr val="000000">
                      <a:alpha val="43137"/>
                    </a:srgbClr>
                  </a:outerShdw>
                </a:effectLst>
              </a:rPr>
              <a:t>WOW</a:t>
            </a:r>
          </a:p>
        </p:txBody>
      </p:sp>
      <p:sp>
        <p:nvSpPr>
          <p:cNvPr id="7" name="TextBox 6">
            <a:extLst>
              <a:ext uri="{FF2B5EF4-FFF2-40B4-BE49-F238E27FC236}">
                <a16:creationId xmlns:a16="http://schemas.microsoft.com/office/drawing/2014/main" id="{4667EBA0-C944-A84F-6203-CD897FBBE2DA}"/>
              </a:ext>
            </a:extLst>
          </p:cNvPr>
          <p:cNvSpPr txBox="1"/>
          <p:nvPr/>
        </p:nvSpPr>
        <p:spPr>
          <a:xfrm>
            <a:off x="0" y="5415718"/>
            <a:ext cx="12192000" cy="1200329"/>
          </a:xfrm>
          <a:prstGeom prst="rect">
            <a:avLst/>
          </a:prstGeom>
          <a:noFill/>
        </p:spPr>
        <p:txBody>
          <a:bodyPr wrap="square">
            <a:spAutoFit/>
          </a:bodyPr>
          <a:lstStyle/>
          <a:p>
            <a:pPr marL="0" marR="0" lvl="0" indent="0" algn="ctr" rtl="0">
              <a:spcBef>
                <a:spcPts val="0"/>
              </a:spcBef>
              <a:spcAft>
                <a:spcPts val="0"/>
              </a:spcAft>
              <a:buClr>
                <a:schemeClr val="accent2"/>
              </a:buClr>
              <a:buSzPts val="3312"/>
              <a:buFont typeface="Noto Sans Symbols"/>
              <a:buNone/>
            </a:pPr>
            <a:r>
              <a:rPr lang="en-US" sz="3600" b="1" i="1" dirty="0">
                <a:solidFill>
                  <a:srgbClr val="00B0F0"/>
                </a:solidFill>
                <a:effectLst>
                  <a:outerShdw blurRad="38100" dist="38100" dir="2700000" algn="tl">
                    <a:srgbClr val="000000">
                      <a:alpha val="43137"/>
                    </a:srgbClr>
                  </a:outerShdw>
                </a:effectLst>
                <a:latin typeface="+mj-lt"/>
                <a:ea typeface="Gill Sans"/>
                <a:cs typeface="Gill Sans"/>
                <a:sym typeface="Gill Sans"/>
              </a:rPr>
              <a:t>Farmers</a:t>
            </a:r>
            <a:r>
              <a:rPr lang="en-US" sz="3600" b="1" i="1" dirty="0">
                <a:solidFill>
                  <a:srgbClr val="0070C0"/>
                </a:solidFill>
                <a:effectLst>
                  <a:outerShdw blurRad="38100" dist="38100" dir="2700000" algn="tl">
                    <a:srgbClr val="000000">
                      <a:alpha val="43137"/>
                    </a:srgbClr>
                  </a:outerShdw>
                </a:effectLst>
                <a:latin typeface="+mj-lt"/>
                <a:ea typeface="Gill Sans"/>
                <a:cs typeface="Gill Sans"/>
                <a:sym typeface="Gill Sans"/>
              </a:rPr>
              <a:t> </a:t>
            </a:r>
            <a:r>
              <a:rPr lang="en-US" sz="3600" b="1" i="1" dirty="0">
                <a:solidFill>
                  <a:srgbClr val="FF0066"/>
                </a:solidFill>
                <a:effectLst>
                  <a:outerShdw blurRad="38100" dist="38100" dir="2700000" algn="tl">
                    <a:srgbClr val="000000">
                      <a:alpha val="43137"/>
                    </a:srgbClr>
                  </a:outerShdw>
                </a:effectLst>
                <a:latin typeface="+mj-lt"/>
                <a:ea typeface="Gill Sans"/>
                <a:cs typeface="Gill Sans"/>
                <a:sym typeface="Gill Sans"/>
              </a:rPr>
              <a:t>can harvest abalones based on their age </a:t>
            </a:r>
            <a:r>
              <a:rPr lang="en-US" sz="3600" b="1" i="1" dirty="0">
                <a:solidFill>
                  <a:srgbClr val="92D050"/>
                </a:solidFill>
                <a:effectLst>
                  <a:outerShdw blurRad="38100" dist="38100" dir="2700000" algn="tl">
                    <a:srgbClr val="000000">
                      <a:alpha val="43137"/>
                    </a:srgbClr>
                  </a:outerShdw>
                </a:effectLst>
                <a:latin typeface="+mj-lt"/>
                <a:ea typeface="Gill Sans"/>
                <a:cs typeface="Gill Sans"/>
                <a:sym typeface="Gill Sans"/>
              </a:rPr>
              <a:t>saving them time from manually checking. </a:t>
            </a:r>
          </a:p>
        </p:txBody>
      </p:sp>
    </p:spTree>
    <p:extLst>
      <p:ext uri="{BB962C8B-B14F-4D97-AF65-F5344CB8AC3E}">
        <p14:creationId xmlns:p14="http://schemas.microsoft.com/office/powerpoint/2010/main" val="67887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C9B7A4-7DD7-F672-D07C-0A61973CC8D0}"/>
              </a:ext>
            </a:extLst>
          </p:cNvPr>
          <p:cNvSpPr txBox="1">
            <a:spLocks/>
          </p:cNvSpPr>
          <p:nvPr/>
        </p:nvSpPr>
        <p:spPr>
          <a:xfrm>
            <a:off x="6320119" y="2132463"/>
            <a:ext cx="5871880" cy="129653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DATA</a:t>
            </a:r>
          </a:p>
        </p:txBody>
      </p:sp>
      <p:sp>
        <p:nvSpPr>
          <p:cNvPr id="9" name="TextBox 8">
            <a:extLst>
              <a:ext uri="{FF2B5EF4-FFF2-40B4-BE49-F238E27FC236}">
                <a16:creationId xmlns:a16="http://schemas.microsoft.com/office/drawing/2014/main" id="{3D13CA4D-89CC-EF37-C50D-56BD243FFB47}"/>
              </a:ext>
            </a:extLst>
          </p:cNvPr>
          <p:cNvSpPr txBox="1"/>
          <p:nvPr/>
        </p:nvSpPr>
        <p:spPr>
          <a:xfrm>
            <a:off x="6347439" y="3429000"/>
            <a:ext cx="5871880" cy="383888"/>
          </a:xfrm>
          <a:prstGeom prst="rect">
            <a:avLst/>
          </a:prstGeom>
          <a:noFill/>
        </p:spPr>
        <p:txBody>
          <a:bodyPr wrap="square">
            <a:spAutoFit/>
          </a:bodyPr>
          <a:lstStyle/>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Data Collection</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DCEAEA8-AAAB-2BFA-9DC8-96BD960667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6292800" cy="6858000"/>
          </a:xfrm>
          <a:prstGeom prst="rect">
            <a:avLst/>
          </a:prstGeom>
        </p:spPr>
      </p:pic>
    </p:spTree>
    <p:extLst>
      <p:ext uri="{BB962C8B-B14F-4D97-AF65-F5344CB8AC3E}">
        <p14:creationId xmlns:p14="http://schemas.microsoft.com/office/powerpoint/2010/main" val="29487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7D0074B-283B-B812-4E40-63BB43DF09A3}"/>
              </a:ext>
            </a:extLst>
          </p:cNvPr>
          <p:cNvSpPr txBox="1">
            <a:spLocks/>
          </p:cNvSpPr>
          <p:nvPr/>
        </p:nvSpPr>
        <p:spPr>
          <a:xfrm>
            <a:off x="0" y="0"/>
            <a:ext cx="12156141"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kern="1200" dirty="0">
                <a:effectLst>
                  <a:outerShdw blurRad="38100" dist="38100" dir="2700000" algn="tl">
                    <a:srgbClr val="000000">
                      <a:alpha val="43137"/>
                    </a:srgbClr>
                  </a:outerShdw>
                </a:effectLst>
                <a:ea typeface="+mn-ea"/>
                <a:cs typeface="+mn-cs"/>
              </a:rPr>
              <a:t>DATA COLLECTION </a:t>
            </a:r>
          </a:p>
        </p:txBody>
      </p:sp>
      <p:pic>
        <p:nvPicPr>
          <p:cNvPr id="4" name="Picture 2">
            <a:extLst>
              <a:ext uri="{FF2B5EF4-FFF2-40B4-BE49-F238E27FC236}">
                <a16:creationId xmlns:a16="http://schemas.microsoft.com/office/drawing/2014/main" id="{DA8870CA-C9A5-E93B-07E3-A014BB231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5128"/>
            <a:ext cx="12195369" cy="55728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CB49FC-E318-EDC7-03BE-C52643D27D97}"/>
              </a:ext>
            </a:extLst>
          </p:cNvPr>
          <p:cNvSpPr txBox="1"/>
          <p:nvPr/>
        </p:nvSpPr>
        <p:spPr>
          <a:xfrm>
            <a:off x="4934669" y="1285128"/>
            <a:ext cx="7127343" cy="589072"/>
          </a:xfrm>
          <a:prstGeom prst="rect">
            <a:avLst/>
          </a:prstGeom>
          <a:noFill/>
        </p:spPr>
        <p:txBody>
          <a:bodyPr wrap="square" rtlCol="0">
            <a:spAutoFit/>
          </a:bodyPr>
          <a:lstStyle/>
          <a:p>
            <a:pPr>
              <a:lnSpc>
                <a:spcPct val="150000"/>
              </a:lnSpc>
              <a:spcAft>
                <a:spcPts val="800"/>
              </a:spcAft>
            </a:pPr>
            <a:r>
              <a:rPr lang="en-SG" sz="2400" b="1" dirty="0">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dataset = </a:t>
            </a:r>
            <a:r>
              <a:rPr lang="en-SG" sz="2400" b="1" dirty="0" err="1">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pd.read_csv</a:t>
            </a:r>
            <a:r>
              <a:rPr lang="en-SG" sz="2400" b="1" dirty="0">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('../input/abalone/abalone.csv')</a:t>
            </a:r>
            <a:endParaRPr lang="en-SG" sz="2400" b="1"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A45CE387-003E-ED05-C7A6-BCD80F6BBCE6}"/>
              </a:ext>
            </a:extLst>
          </p:cNvPr>
          <p:cNvSpPr/>
          <p:nvPr/>
        </p:nvSpPr>
        <p:spPr>
          <a:xfrm>
            <a:off x="4840540" y="1285128"/>
            <a:ext cx="7221472" cy="5890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8281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C9B7A4-7DD7-F672-D07C-0A61973CC8D0}"/>
              </a:ext>
            </a:extLst>
          </p:cNvPr>
          <p:cNvSpPr txBox="1">
            <a:spLocks/>
          </p:cNvSpPr>
          <p:nvPr/>
        </p:nvSpPr>
        <p:spPr>
          <a:xfrm>
            <a:off x="6320119" y="2132463"/>
            <a:ext cx="5871880" cy="129653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5400" b="1" dirty="0">
                <a:effectLst>
                  <a:outerShdw blurRad="38100" dist="38100" dir="2700000" algn="tl">
                    <a:srgbClr val="000000">
                      <a:alpha val="43137"/>
                    </a:srgbClr>
                  </a:outerShdw>
                </a:effectLst>
              </a:rPr>
              <a:t>UNDERSTANDING</a:t>
            </a:r>
          </a:p>
        </p:txBody>
      </p:sp>
      <p:sp>
        <p:nvSpPr>
          <p:cNvPr id="9" name="TextBox 8">
            <a:extLst>
              <a:ext uri="{FF2B5EF4-FFF2-40B4-BE49-F238E27FC236}">
                <a16:creationId xmlns:a16="http://schemas.microsoft.com/office/drawing/2014/main" id="{3D13CA4D-89CC-EF37-C50D-56BD243FFB47}"/>
              </a:ext>
            </a:extLst>
          </p:cNvPr>
          <p:cNvSpPr txBox="1"/>
          <p:nvPr/>
        </p:nvSpPr>
        <p:spPr>
          <a:xfrm>
            <a:off x="6292799" y="3429000"/>
            <a:ext cx="5871880" cy="976614"/>
          </a:xfrm>
          <a:prstGeom prst="rect">
            <a:avLst/>
          </a:prstGeom>
          <a:noFill/>
        </p:spPr>
        <p:txBody>
          <a:bodyPr wrap="square">
            <a:spAutoFit/>
          </a:bodyPr>
          <a:lstStyle/>
          <a:p>
            <a:pPr lvl="0" algn="ctr">
              <a:lnSpc>
                <a:spcPct val="107000"/>
              </a:lnSpc>
            </a:pPr>
            <a:r>
              <a:rPr lang="en-SG"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Data Flow </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Inte</a:t>
            </a:r>
            <a:r>
              <a:rPr lang="en-SG"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rpreting </a:t>
            </a:r>
            <a:r>
              <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the Data</a:t>
            </a:r>
          </a:p>
          <a:p>
            <a:pPr lvl="0" algn="ctr">
              <a:lnSpc>
                <a:spcPct val="107000"/>
              </a:lnSpc>
            </a:pPr>
            <a:r>
              <a:rPr lang="en-SG"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Data Refining</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BDAA165-78F7-9621-19F1-0809B0E62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265479" cy="6857999"/>
          </a:xfrm>
          <a:prstGeom prst="rect">
            <a:avLst/>
          </a:prstGeom>
        </p:spPr>
      </p:pic>
    </p:spTree>
    <p:extLst>
      <p:ext uri="{BB962C8B-B14F-4D97-AF65-F5344CB8AC3E}">
        <p14:creationId xmlns:p14="http://schemas.microsoft.com/office/powerpoint/2010/main" val="403478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AC4B-665A-A2EE-361E-C2BCC84DE768}"/>
              </a:ext>
            </a:extLst>
          </p:cNvPr>
          <p:cNvSpPr txBox="1">
            <a:spLocks/>
          </p:cNvSpPr>
          <p:nvPr/>
        </p:nvSpPr>
        <p:spPr>
          <a:xfrm>
            <a:off x="0" y="75062"/>
            <a:ext cx="5903258" cy="670787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lnSpc>
                <a:spcPct val="107000"/>
              </a:lnSpc>
              <a:spcAft>
                <a:spcPts val="800"/>
              </a:spcAft>
            </a:pP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Presentation Flow </a:t>
            </a:r>
            <a:endParaRPr lang="en-SG" sz="2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Inception  </a:t>
            </a:r>
            <a:r>
              <a:rPr lang="en-SG" sz="2800" b="1" strike="noStrike"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 </a:t>
            </a:r>
            <a:endParaRPr lang="en-SG" sz="2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Project Planning and Design </a:t>
            </a:r>
            <a:r>
              <a:rPr lang="en-SG" sz="2800"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 </a:t>
            </a:r>
            <a:endParaRPr lang="en-SG" sz="2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Venture Thesis</a:t>
            </a:r>
            <a:endParaRPr lang="en-SG" sz="2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Enterprise Design Thinking </a:t>
            </a:r>
            <a:endParaRPr lang="en-SG" sz="2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SG" sz="2800" b="1" strike="noStrike"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 </a:t>
            </a: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AI Design Essentials </a:t>
            </a:r>
            <a:r>
              <a:rPr lang="en-SG" sz="2800"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 </a:t>
            </a:r>
            <a:endParaRPr lang="en-SG" sz="2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Data</a:t>
            </a:r>
          </a:p>
          <a:p>
            <a:pPr algn="ctr">
              <a:lnSpc>
                <a:spcPct val="107000"/>
              </a:lnSpc>
              <a:spcAft>
                <a:spcPts val="800"/>
              </a:spcAft>
            </a:pPr>
            <a:r>
              <a:rPr lang="en-SG" sz="2800" b="1"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Understanding </a:t>
            </a:r>
          </a:p>
          <a:p>
            <a:pPr algn="ctr">
              <a:lnSpc>
                <a:spcPct val="107000"/>
              </a:lnSpc>
              <a:spcAft>
                <a:spcPts val="800"/>
              </a:spcAft>
            </a:pPr>
            <a:r>
              <a:rPr lang="en-SG" sz="2800" b="1"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Reasoning </a:t>
            </a:r>
            <a:endParaRPr lang="en-SG" sz="2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Knowledge</a:t>
            </a:r>
            <a:r>
              <a:rPr lang="en-SG" sz="2800"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 </a:t>
            </a:r>
            <a:endParaRPr lang="en-SG" sz="2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MVP Demo </a:t>
            </a:r>
            <a:r>
              <a:rPr lang="en-SG" sz="2800"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 </a:t>
            </a:r>
            <a:endParaRPr lang="en-SG" sz="2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SG" sz="2800" b="1" dirty="0">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Project Learnings</a:t>
            </a:r>
            <a:endParaRPr lang="en-SG" sz="18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06F66DA-EDC6-35F4-ABD4-A7FC2EA57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258" y="0"/>
            <a:ext cx="6288741" cy="6858000"/>
          </a:xfrm>
          <a:prstGeom prst="rect">
            <a:avLst/>
          </a:prstGeom>
        </p:spPr>
      </p:pic>
    </p:spTree>
    <p:extLst>
      <p:ext uri="{BB962C8B-B14F-4D97-AF65-F5344CB8AC3E}">
        <p14:creationId xmlns:p14="http://schemas.microsoft.com/office/powerpoint/2010/main" val="313426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7D0074B-283B-B812-4E40-63BB43DF09A3}"/>
              </a:ext>
            </a:extLst>
          </p:cNvPr>
          <p:cNvSpPr txBox="1">
            <a:spLocks/>
          </p:cNvSpPr>
          <p:nvPr/>
        </p:nvSpPr>
        <p:spPr>
          <a:xfrm>
            <a:off x="0" y="0"/>
            <a:ext cx="58992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kern="1200" dirty="0">
                <a:effectLst>
                  <a:outerShdw blurRad="38100" dist="38100" dir="2700000" algn="tl">
                    <a:srgbClr val="000000">
                      <a:alpha val="43137"/>
                    </a:srgbClr>
                  </a:outerShdw>
                </a:effectLst>
                <a:ea typeface="+mn-ea"/>
                <a:cs typeface="+mn-cs"/>
              </a:rPr>
              <a:t>DATA FLOW</a:t>
            </a:r>
          </a:p>
        </p:txBody>
      </p:sp>
      <p:sp>
        <p:nvSpPr>
          <p:cNvPr id="6" name="TextBox 5">
            <a:extLst>
              <a:ext uri="{FF2B5EF4-FFF2-40B4-BE49-F238E27FC236}">
                <a16:creationId xmlns:a16="http://schemas.microsoft.com/office/drawing/2014/main" id="{DB458058-FBB9-5D46-78DC-1B570AD9183B}"/>
              </a:ext>
            </a:extLst>
          </p:cNvPr>
          <p:cNvSpPr txBox="1"/>
          <p:nvPr/>
        </p:nvSpPr>
        <p:spPr>
          <a:xfrm>
            <a:off x="0" y="1571451"/>
            <a:ext cx="5899200" cy="5021055"/>
          </a:xfrm>
          <a:prstGeom prst="rect">
            <a:avLst/>
          </a:prstGeom>
          <a:noFill/>
        </p:spPr>
        <p:txBody>
          <a:bodyPr wrap="square" rtlCol="0">
            <a:spAutoFit/>
          </a:bodyPr>
          <a:lstStyle/>
          <a:p>
            <a:pPr algn="l"/>
            <a:r>
              <a:rPr lang="en-US" sz="2400" b="1" i="0" u="sng" dirty="0">
                <a:solidFill>
                  <a:schemeClr val="bg2">
                    <a:lumMod val="25000"/>
                  </a:schemeClr>
                </a:solidFill>
                <a:effectLst>
                  <a:outerShdw blurRad="38100" dist="38100" dir="2700000" algn="tl">
                    <a:srgbClr val="000000">
                      <a:alpha val="43137"/>
                    </a:srgbClr>
                  </a:outerShdw>
                </a:effectLst>
                <a:latin typeface="+mj-lt"/>
              </a:rPr>
              <a:t>We have taken the following steps to train the model:</a:t>
            </a:r>
          </a:p>
          <a:p>
            <a:pPr algn="l"/>
            <a:endParaRPr lang="en-US" sz="2400" b="0" i="0" dirty="0">
              <a:solidFill>
                <a:schemeClr val="bg2">
                  <a:lumMod val="25000"/>
                </a:schemeClr>
              </a:solidFill>
              <a:effectLst/>
              <a:latin typeface="charter"/>
            </a:endParaRPr>
          </a:p>
          <a:p>
            <a:pPr algn="l">
              <a:lnSpc>
                <a:spcPct val="150000"/>
              </a:lnSpc>
              <a:buFont typeface="+mj-lt"/>
              <a:buAutoNum type="arabicPeriod"/>
            </a:pPr>
            <a:r>
              <a:rPr lang="en-US" sz="2400" dirty="0">
                <a:solidFill>
                  <a:schemeClr val="bg2">
                    <a:lumMod val="25000"/>
                  </a:schemeClr>
                </a:solidFill>
                <a:latin typeface="charter"/>
              </a:rPr>
              <a:t> K</a:t>
            </a:r>
            <a:r>
              <a:rPr lang="en-US" sz="2400" b="0" i="0" dirty="0">
                <a:solidFill>
                  <a:schemeClr val="bg2">
                    <a:lumMod val="25000"/>
                  </a:schemeClr>
                </a:solidFill>
                <a:effectLst/>
                <a:latin typeface="charter"/>
              </a:rPr>
              <a:t>now your data</a:t>
            </a:r>
          </a:p>
          <a:p>
            <a:pPr algn="l">
              <a:lnSpc>
                <a:spcPct val="150000"/>
              </a:lnSpc>
            </a:pPr>
            <a:r>
              <a:rPr lang="en-US" sz="2400" dirty="0">
                <a:solidFill>
                  <a:schemeClr val="bg2">
                    <a:lumMod val="25000"/>
                  </a:schemeClr>
                </a:solidFill>
                <a:latin typeface="charter"/>
              </a:rPr>
              <a:t>2. Cleansing and analyzing of dataset </a:t>
            </a:r>
            <a:endParaRPr lang="en-US" sz="2400" b="0" i="0" dirty="0">
              <a:solidFill>
                <a:schemeClr val="bg2">
                  <a:lumMod val="25000"/>
                </a:schemeClr>
              </a:solidFill>
              <a:effectLst/>
              <a:latin typeface="charter"/>
            </a:endParaRPr>
          </a:p>
          <a:p>
            <a:pPr algn="l">
              <a:lnSpc>
                <a:spcPct val="150000"/>
              </a:lnSpc>
            </a:pPr>
            <a:r>
              <a:rPr lang="en-US" sz="2400" b="0" i="0" dirty="0">
                <a:solidFill>
                  <a:schemeClr val="bg2">
                    <a:lumMod val="25000"/>
                  </a:schemeClr>
                </a:solidFill>
                <a:effectLst/>
                <a:latin typeface="charter"/>
              </a:rPr>
              <a:t>3. Choosing which model suits best for this dataset</a:t>
            </a:r>
          </a:p>
          <a:p>
            <a:pPr algn="l">
              <a:lnSpc>
                <a:spcPct val="150000"/>
              </a:lnSpc>
            </a:pPr>
            <a:r>
              <a:rPr lang="en-US" sz="2400" dirty="0">
                <a:solidFill>
                  <a:schemeClr val="bg2">
                    <a:lumMod val="25000"/>
                  </a:schemeClr>
                </a:solidFill>
                <a:latin typeface="charter"/>
              </a:rPr>
              <a:t>4. </a:t>
            </a:r>
            <a:r>
              <a:rPr lang="en-US" sz="2400" b="0" i="0" dirty="0">
                <a:solidFill>
                  <a:schemeClr val="bg2">
                    <a:lumMod val="25000"/>
                  </a:schemeClr>
                </a:solidFill>
                <a:effectLst/>
                <a:latin typeface="charter"/>
              </a:rPr>
              <a:t>Train the model using the algorithm chosen</a:t>
            </a:r>
          </a:p>
          <a:p>
            <a:pPr algn="l">
              <a:lnSpc>
                <a:spcPct val="150000"/>
              </a:lnSpc>
            </a:pPr>
            <a:r>
              <a:rPr lang="en-US" sz="2400" dirty="0">
                <a:solidFill>
                  <a:schemeClr val="bg2">
                    <a:lumMod val="25000"/>
                  </a:schemeClr>
                </a:solidFill>
                <a:latin typeface="charter"/>
              </a:rPr>
              <a:t>5. Infer from</a:t>
            </a:r>
            <a:r>
              <a:rPr lang="en-US" sz="2400" b="0" i="0" dirty="0">
                <a:solidFill>
                  <a:schemeClr val="bg2">
                    <a:lumMod val="25000"/>
                  </a:schemeClr>
                </a:solidFill>
                <a:effectLst/>
                <a:latin typeface="charter"/>
              </a:rPr>
              <a:t> the model</a:t>
            </a:r>
          </a:p>
          <a:p>
            <a:pPr algn="l">
              <a:lnSpc>
                <a:spcPct val="150000"/>
              </a:lnSpc>
            </a:pPr>
            <a:r>
              <a:rPr lang="en-US" sz="2400" b="0" i="0" dirty="0">
                <a:solidFill>
                  <a:schemeClr val="bg2">
                    <a:lumMod val="25000"/>
                  </a:schemeClr>
                </a:solidFill>
                <a:effectLst/>
                <a:latin typeface="charter"/>
              </a:rPr>
              <a:t>6. Making predictions using the model </a:t>
            </a:r>
            <a:endParaRPr lang="en-TK" sz="2400" dirty="0">
              <a:solidFill>
                <a:schemeClr val="bg2">
                  <a:lumMod val="25000"/>
                </a:schemeClr>
              </a:solidFill>
            </a:endParaRPr>
          </a:p>
        </p:txBody>
      </p:sp>
      <p:pic>
        <p:nvPicPr>
          <p:cNvPr id="7" name="Picture 6">
            <a:extLst>
              <a:ext uri="{FF2B5EF4-FFF2-40B4-BE49-F238E27FC236}">
                <a16:creationId xmlns:a16="http://schemas.microsoft.com/office/drawing/2014/main" id="{D7F91ABA-0873-219B-5025-946C2D2D3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00" y="0"/>
            <a:ext cx="6292800" cy="6858000"/>
          </a:xfrm>
          <a:prstGeom prst="rect">
            <a:avLst/>
          </a:prstGeom>
        </p:spPr>
      </p:pic>
    </p:spTree>
    <p:extLst>
      <p:ext uri="{BB962C8B-B14F-4D97-AF65-F5344CB8AC3E}">
        <p14:creationId xmlns:p14="http://schemas.microsoft.com/office/powerpoint/2010/main" val="229354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7D0074B-283B-B812-4E40-63BB43DF09A3}"/>
              </a:ext>
            </a:extLst>
          </p:cNvPr>
          <p:cNvSpPr txBox="1">
            <a:spLocks/>
          </p:cNvSpPr>
          <p:nvPr/>
        </p:nvSpPr>
        <p:spPr>
          <a:xfrm>
            <a:off x="0" y="0"/>
            <a:ext cx="12156141"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ea typeface="+mn-ea"/>
                <a:cs typeface="+mn-cs"/>
              </a:rPr>
              <a:t>INTERPRETING THE DATA</a:t>
            </a:r>
            <a:endParaRPr lang="en-US" sz="7000" b="1" kern="1200" dirty="0">
              <a:effectLst>
                <a:outerShdw blurRad="38100" dist="38100" dir="2700000" algn="tl">
                  <a:srgbClr val="000000">
                    <a:alpha val="43137"/>
                  </a:srgbClr>
                </a:outerShdw>
              </a:effectLst>
              <a:ea typeface="+mn-ea"/>
              <a:cs typeface="+mn-cs"/>
            </a:endParaRPr>
          </a:p>
        </p:txBody>
      </p:sp>
      <p:pic>
        <p:nvPicPr>
          <p:cNvPr id="5" name="Picture 4">
            <a:extLst>
              <a:ext uri="{FF2B5EF4-FFF2-40B4-BE49-F238E27FC236}">
                <a16:creationId xmlns:a16="http://schemas.microsoft.com/office/drawing/2014/main" id="{77601AC3-3D90-9A34-70EB-35C404DCD47B}"/>
              </a:ext>
            </a:extLst>
          </p:cNvPr>
          <p:cNvPicPr>
            <a:picLocks noChangeAspect="1"/>
          </p:cNvPicPr>
          <p:nvPr/>
        </p:nvPicPr>
        <p:blipFill>
          <a:blip r:embed="rId2"/>
          <a:stretch>
            <a:fillRect/>
          </a:stretch>
        </p:blipFill>
        <p:spPr>
          <a:xfrm>
            <a:off x="-3736" y="1890247"/>
            <a:ext cx="12159877" cy="4967753"/>
          </a:xfrm>
          <a:prstGeom prst="rect">
            <a:avLst/>
          </a:prstGeom>
        </p:spPr>
      </p:pic>
      <p:sp>
        <p:nvSpPr>
          <p:cNvPr id="6" name="Subtitle 3">
            <a:extLst>
              <a:ext uri="{FF2B5EF4-FFF2-40B4-BE49-F238E27FC236}">
                <a16:creationId xmlns:a16="http://schemas.microsoft.com/office/drawing/2014/main" id="{164724C1-BDF6-6178-88B1-0A2F39A97E56}"/>
              </a:ext>
            </a:extLst>
          </p:cNvPr>
          <p:cNvSpPr txBox="1">
            <a:spLocks/>
          </p:cNvSpPr>
          <p:nvPr/>
        </p:nvSpPr>
        <p:spPr>
          <a:xfrm>
            <a:off x="35859" y="1285128"/>
            <a:ext cx="9589248" cy="605118"/>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lgn="l">
              <a:buNone/>
            </a:pPr>
            <a:r>
              <a:rPr lang="en-US" sz="3200" b="1" dirty="0">
                <a:effectLst>
                  <a:outerShdw blurRad="38100" dist="38100" dir="2700000" algn="tl">
                    <a:srgbClr val="000000">
                      <a:alpha val="43137"/>
                    </a:srgbClr>
                  </a:outerShdw>
                </a:effectLst>
              </a:rPr>
              <a:t>First five rows of the dataset</a:t>
            </a:r>
            <a:endParaRPr lang="en-TK" sz="32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B6CD9D63-38A3-3479-BE8B-BC3328F81FA9}"/>
              </a:ext>
            </a:extLst>
          </p:cNvPr>
          <p:cNvSpPr/>
          <p:nvPr/>
        </p:nvSpPr>
        <p:spPr>
          <a:xfrm>
            <a:off x="35859" y="3429000"/>
            <a:ext cx="12120281" cy="9109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5827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40F251-4AE3-CCBB-625C-61F329CBB2B0}"/>
              </a:ext>
            </a:extLst>
          </p:cNvPr>
          <p:cNvSpPr txBox="1"/>
          <p:nvPr/>
        </p:nvSpPr>
        <p:spPr>
          <a:xfrm>
            <a:off x="3" y="1285128"/>
            <a:ext cx="12191997" cy="1043363"/>
          </a:xfrm>
          <a:prstGeom prst="rect">
            <a:avLst/>
          </a:prstGeom>
          <a:noFill/>
        </p:spPr>
        <p:txBody>
          <a:bodyPr wrap="square" rtlCol="0">
            <a:spAutoFit/>
          </a:bodyPr>
          <a:lstStyle/>
          <a:p>
            <a:pPr algn="l">
              <a:lnSpc>
                <a:spcPct val="90000"/>
              </a:lnSpc>
              <a:spcBef>
                <a:spcPts val="1800"/>
              </a:spcBef>
            </a:pPr>
            <a:r>
              <a:rPr lang="en-US" sz="2800" b="1" u="sng" dirty="0">
                <a:effectLst>
                  <a:outerShdw blurRad="38100" dist="38100" dir="2700000" algn="tl">
                    <a:srgbClr val="000000">
                      <a:alpha val="43137"/>
                    </a:srgbClr>
                  </a:outerShdw>
                </a:effectLst>
              </a:rPr>
              <a:t>Data Cleansing:</a:t>
            </a:r>
          </a:p>
          <a:p>
            <a:pPr algn="l">
              <a:lnSpc>
                <a:spcPct val="90000"/>
              </a:lnSpc>
              <a:spcBef>
                <a:spcPts val="1800"/>
              </a:spcBef>
            </a:pPr>
            <a:r>
              <a:rPr lang="en-US" sz="2400" b="1" dirty="0">
                <a:effectLst>
                  <a:outerShdw blurRad="38100" dist="38100" dir="2700000" algn="tl">
                    <a:srgbClr val="000000">
                      <a:alpha val="43137"/>
                    </a:srgbClr>
                  </a:outerShdw>
                </a:effectLst>
              </a:rPr>
              <a:t>Change of Sex Values from a </a:t>
            </a:r>
            <a:r>
              <a:rPr lang="en-US" sz="2400" b="1" u="sng" dirty="0">
                <a:effectLst>
                  <a:outerShdw blurRad="38100" dist="38100" dir="2700000" algn="tl">
                    <a:srgbClr val="000000">
                      <a:alpha val="43137"/>
                    </a:srgbClr>
                  </a:outerShdw>
                </a:effectLst>
              </a:rPr>
              <a:t>CATEGORICAL</a:t>
            </a:r>
            <a:r>
              <a:rPr lang="en-US" sz="2400" b="1" dirty="0">
                <a:effectLst>
                  <a:outerShdw blurRad="38100" dist="38100" dir="2700000" algn="tl">
                    <a:srgbClr val="000000">
                      <a:alpha val="43137"/>
                    </a:srgbClr>
                  </a:outerShdw>
                </a:effectLst>
              </a:rPr>
              <a:t> to </a:t>
            </a:r>
            <a:r>
              <a:rPr lang="en-US" sz="2400" b="1" u="sng" dirty="0">
                <a:effectLst>
                  <a:outerShdw blurRad="38100" dist="38100" dir="2700000" algn="tl">
                    <a:srgbClr val="000000">
                      <a:alpha val="43137"/>
                    </a:srgbClr>
                  </a:outerShdw>
                </a:effectLst>
              </a:rPr>
              <a:t>ORDINAL</a:t>
            </a:r>
          </a:p>
        </p:txBody>
      </p:sp>
      <p:pic>
        <p:nvPicPr>
          <p:cNvPr id="3" name="Picture 2">
            <a:extLst>
              <a:ext uri="{FF2B5EF4-FFF2-40B4-BE49-F238E27FC236}">
                <a16:creationId xmlns:a16="http://schemas.microsoft.com/office/drawing/2014/main" id="{CC0BD73B-CE7F-DFF8-5C57-93A1E4EEC76C}"/>
              </a:ext>
            </a:extLst>
          </p:cNvPr>
          <p:cNvPicPr>
            <a:picLocks noChangeAspect="1"/>
          </p:cNvPicPr>
          <p:nvPr/>
        </p:nvPicPr>
        <p:blipFill>
          <a:blip r:embed="rId2"/>
          <a:stretch>
            <a:fillRect/>
          </a:stretch>
        </p:blipFill>
        <p:spPr>
          <a:xfrm>
            <a:off x="-2" y="2369469"/>
            <a:ext cx="12192000" cy="4487647"/>
          </a:xfrm>
          <a:prstGeom prst="rect">
            <a:avLst/>
          </a:prstGeom>
          <a:ln>
            <a:solidFill>
              <a:schemeClr val="bg1"/>
            </a:solidFill>
          </a:ln>
        </p:spPr>
      </p:pic>
      <p:sp>
        <p:nvSpPr>
          <p:cNvPr id="4" name="Title 1">
            <a:extLst>
              <a:ext uri="{FF2B5EF4-FFF2-40B4-BE49-F238E27FC236}">
                <a16:creationId xmlns:a16="http://schemas.microsoft.com/office/drawing/2014/main" id="{721C87EA-42BF-00DF-AE7D-DA8C67123190}"/>
              </a:ext>
            </a:extLst>
          </p:cNvPr>
          <p:cNvSpPr txBox="1">
            <a:spLocks/>
          </p:cNvSpPr>
          <p:nvPr/>
        </p:nvSpPr>
        <p:spPr>
          <a:xfrm>
            <a:off x="0" y="0"/>
            <a:ext cx="121920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ea typeface="+mn-ea"/>
                <a:cs typeface="+mn-cs"/>
              </a:rPr>
              <a:t>DATA REFINING </a:t>
            </a:r>
            <a:endParaRPr lang="en-US" sz="7000" b="1" kern="1200" dirty="0">
              <a:effectLst>
                <a:outerShdw blurRad="38100" dist="38100" dir="2700000" algn="tl">
                  <a:srgbClr val="000000">
                    <a:alpha val="43137"/>
                  </a:srgbClr>
                </a:outerShdw>
              </a:effectLst>
              <a:ea typeface="+mn-ea"/>
              <a:cs typeface="+mn-cs"/>
            </a:endParaRPr>
          </a:p>
        </p:txBody>
      </p:sp>
      <p:sp>
        <p:nvSpPr>
          <p:cNvPr id="9" name="TextBox 8">
            <a:extLst>
              <a:ext uri="{FF2B5EF4-FFF2-40B4-BE49-F238E27FC236}">
                <a16:creationId xmlns:a16="http://schemas.microsoft.com/office/drawing/2014/main" id="{301D688E-CA0C-3A9A-C28D-D1C390028E68}"/>
              </a:ext>
            </a:extLst>
          </p:cNvPr>
          <p:cNvSpPr txBox="1"/>
          <p:nvPr/>
        </p:nvSpPr>
        <p:spPr>
          <a:xfrm>
            <a:off x="9736023" y="3086898"/>
            <a:ext cx="2245306" cy="3693319"/>
          </a:xfrm>
          <a:prstGeom prst="rect">
            <a:avLst/>
          </a:prstGeom>
          <a:solidFill>
            <a:schemeClr val="bg1"/>
          </a:solidFill>
        </p:spPr>
        <p:txBody>
          <a:bodyPr wrap="square" rtlCol="0">
            <a:spAutoFit/>
          </a:bodyPr>
          <a:lstStyle/>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p:txBody>
      </p:sp>
      <p:graphicFrame>
        <p:nvGraphicFramePr>
          <p:cNvPr id="8" name="Table 7">
            <a:extLst>
              <a:ext uri="{FF2B5EF4-FFF2-40B4-BE49-F238E27FC236}">
                <a16:creationId xmlns:a16="http://schemas.microsoft.com/office/drawing/2014/main" id="{E4D13200-3058-8310-E251-340114BA59EA}"/>
              </a:ext>
            </a:extLst>
          </p:cNvPr>
          <p:cNvGraphicFramePr>
            <a:graphicFrameLocks noGrp="1"/>
          </p:cNvGraphicFramePr>
          <p:nvPr>
            <p:extLst>
              <p:ext uri="{D42A27DB-BD31-4B8C-83A1-F6EECF244321}">
                <p14:modId xmlns:p14="http://schemas.microsoft.com/office/powerpoint/2010/main" val="2950281246"/>
              </p:ext>
            </p:extLst>
          </p:nvPr>
        </p:nvGraphicFramePr>
        <p:xfrm>
          <a:off x="9736023" y="3098260"/>
          <a:ext cx="2245305" cy="3659239"/>
        </p:xfrm>
        <a:graphic>
          <a:graphicData uri="http://schemas.openxmlformats.org/drawingml/2006/table">
            <a:tbl>
              <a:tblPr firstRow="1" bandRow="1">
                <a:tableStyleId>{16D9F66E-5EB9-4882-86FB-DCBF35E3C3E4}</a:tableStyleId>
              </a:tblPr>
              <a:tblGrid>
                <a:gridCol w="748435">
                  <a:extLst>
                    <a:ext uri="{9D8B030D-6E8A-4147-A177-3AD203B41FA5}">
                      <a16:colId xmlns:a16="http://schemas.microsoft.com/office/drawing/2014/main" val="2062374645"/>
                    </a:ext>
                  </a:extLst>
                </a:gridCol>
                <a:gridCol w="748435">
                  <a:extLst>
                    <a:ext uri="{9D8B030D-6E8A-4147-A177-3AD203B41FA5}">
                      <a16:colId xmlns:a16="http://schemas.microsoft.com/office/drawing/2014/main" val="1557470233"/>
                    </a:ext>
                  </a:extLst>
                </a:gridCol>
                <a:gridCol w="748435">
                  <a:extLst>
                    <a:ext uri="{9D8B030D-6E8A-4147-A177-3AD203B41FA5}">
                      <a16:colId xmlns:a16="http://schemas.microsoft.com/office/drawing/2014/main" val="4070394262"/>
                    </a:ext>
                  </a:extLst>
                </a:gridCol>
              </a:tblGrid>
              <a:tr h="773653">
                <a:tc>
                  <a:txBody>
                    <a:bodyPr/>
                    <a:lstStyle/>
                    <a:p>
                      <a:pPr algn="ctr"/>
                      <a:r>
                        <a:rPr lang="en-SG" sz="2400" b="1" dirty="0">
                          <a:latin typeface="Arial Narrow" panose="020B0606020202030204" pitchFamily="34" charset="0"/>
                          <a:cs typeface="Arial" panose="020B0604020202020204" pitchFamily="34" charset="0"/>
                        </a:rPr>
                        <a:t>2</a:t>
                      </a:r>
                    </a:p>
                  </a:txBody>
                  <a:tcPr/>
                </a:tc>
                <a:tc>
                  <a:txBody>
                    <a:bodyPr/>
                    <a:lstStyle/>
                    <a:p>
                      <a:pPr algn="ctr"/>
                      <a:r>
                        <a:rPr lang="en-SG" sz="2400" b="1" dirty="0">
                          <a:latin typeface="Arial Narrow" panose="020B0606020202030204" pitchFamily="34" charset="0"/>
                          <a:cs typeface="Arial" panose="020B0604020202020204" pitchFamily="34" charset="0"/>
                        </a:rPr>
                        <a:t>3</a:t>
                      </a:r>
                    </a:p>
                  </a:txBody>
                  <a:tcPr/>
                </a:tc>
                <a:tc>
                  <a:txBody>
                    <a:bodyPr/>
                    <a:lstStyle/>
                    <a:p>
                      <a:pPr algn="ctr"/>
                      <a:r>
                        <a:rPr lang="en-SG" sz="2400" b="1" dirty="0">
                          <a:latin typeface="Arial Narrow" panose="020B0606020202030204" pitchFamily="34" charset="0"/>
                          <a:cs typeface="Arial" panose="020B0604020202020204" pitchFamily="34" charset="0"/>
                        </a:rPr>
                        <a:t>1</a:t>
                      </a:r>
                    </a:p>
                  </a:txBody>
                  <a:tcPr/>
                </a:tc>
                <a:extLst>
                  <a:ext uri="{0D108BD9-81ED-4DB2-BD59-A6C34878D82A}">
                    <a16:rowId xmlns:a16="http://schemas.microsoft.com/office/drawing/2014/main" val="202017516"/>
                  </a:ext>
                </a:extLst>
              </a:tr>
              <a:tr h="785812">
                <a:tc>
                  <a:txBody>
                    <a:bodyPr/>
                    <a:lstStyle/>
                    <a:p>
                      <a:pPr algn="ctr"/>
                      <a:r>
                        <a:rPr lang="en-SG" sz="2400" b="1" dirty="0">
                          <a:latin typeface="Arial Narrow" panose="020B0606020202030204" pitchFamily="34" charset="0"/>
                          <a:cs typeface="Arial" panose="020B0604020202020204" pitchFamily="34" charset="0"/>
                        </a:rPr>
                        <a:t>2</a:t>
                      </a:r>
                    </a:p>
                  </a:txBody>
                  <a:tcPr/>
                </a:tc>
                <a:tc>
                  <a:txBody>
                    <a:bodyPr/>
                    <a:lstStyle/>
                    <a:p>
                      <a:pPr algn="ctr"/>
                      <a:r>
                        <a:rPr lang="en-SG" sz="2400" b="1" dirty="0">
                          <a:latin typeface="Arial Narrow" panose="020B0606020202030204" pitchFamily="34" charset="0"/>
                          <a:cs typeface="Arial" panose="020B0604020202020204" pitchFamily="34" charset="0"/>
                        </a:rPr>
                        <a:t>3</a:t>
                      </a:r>
                    </a:p>
                  </a:txBody>
                  <a:tcPr/>
                </a:tc>
                <a:tc>
                  <a:txBody>
                    <a:bodyPr/>
                    <a:lstStyle/>
                    <a:p>
                      <a:pPr algn="ctr"/>
                      <a:r>
                        <a:rPr lang="en-SG" sz="2400" b="1" dirty="0">
                          <a:latin typeface="Arial Narrow" panose="020B0606020202030204" pitchFamily="34" charset="0"/>
                          <a:cs typeface="Arial" panose="020B0604020202020204" pitchFamily="34" charset="0"/>
                        </a:rPr>
                        <a:t>1</a:t>
                      </a:r>
                    </a:p>
                  </a:txBody>
                  <a:tcPr/>
                </a:tc>
                <a:extLst>
                  <a:ext uri="{0D108BD9-81ED-4DB2-BD59-A6C34878D82A}">
                    <a16:rowId xmlns:a16="http://schemas.microsoft.com/office/drawing/2014/main" val="4131423312"/>
                  </a:ext>
                </a:extLst>
              </a:tr>
              <a:tr h="757238">
                <a:tc>
                  <a:txBody>
                    <a:bodyPr/>
                    <a:lstStyle/>
                    <a:p>
                      <a:pPr algn="ctr"/>
                      <a:r>
                        <a:rPr lang="en-SG" sz="2400" b="1" dirty="0">
                          <a:latin typeface="Arial Narrow" panose="020B0606020202030204" pitchFamily="34" charset="0"/>
                          <a:cs typeface="Arial" panose="020B0604020202020204" pitchFamily="34" charset="0"/>
                        </a:rPr>
                        <a:t>2</a:t>
                      </a:r>
                    </a:p>
                  </a:txBody>
                  <a:tcPr/>
                </a:tc>
                <a:tc>
                  <a:txBody>
                    <a:bodyPr/>
                    <a:lstStyle/>
                    <a:p>
                      <a:pPr algn="ctr"/>
                      <a:r>
                        <a:rPr lang="en-SG" sz="2400" b="1" dirty="0">
                          <a:latin typeface="Arial Narrow" panose="020B0606020202030204" pitchFamily="34" charset="0"/>
                          <a:cs typeface="Arial" panose="020B0604020202020204" pitchFamily="34" charset="0"/>
                        </a:rPr>
                        <a:t>3</a:t>
                      </a:r>
                    </a:p>
                  </a:txBody>
                  <a:tcPr/>
                </a:tc>
                <a:tc>
                  <a:txBody>
                    <a:bodyPr/>
                    <a:lstStyle/>
                    <a:p>
                      <a:pPr algn="ctr"/>
                      <a:r>
                        <a:rPr lang="en-SG" sz="2400" b="1" dirty="0">
                          <a:latin typeface="Arial Narrow" panose="020B0606020202030204" pitchFamily="34" charset="0"/>
                          <a:cs typeface="Arial" panose="020B0604020202020204" pitchFamily="34" charset="0"/>
                        </a:rPr>
                        <a:t>1</a:t>
                      </a:r>
                    </a:p>
                  </a:txBody>
                  <a:tcPr/>
                </a:tc>
                <a:extLst>
                  <a:ext uri="{0D108BD9-81ED-4DB2-BD59-A6C34878D82A}">
                    <a16:rowId xmlns:a16="http://schemas.microsoft.com/office/drawing/2014/main" val="781604718"/>
                  </a:ext>
                </a:extLst>
              </a:tr>
              <a:tr h="714375">
                <a:tc>
                  <a:txBody>
                    <a:bodyPr/>
                    <a:lstStyle/>
                    <a:p>
                      <a:pPr algn="ctr"/>
                      <a:r>
                        <a:rPr lang="en-SG" sz="2400" b="1" dirty="0">
                          <a:latin typeface="Arial Narrow" panose="020B0606020202030204" pitchFamily="34" charset="0"/>
                          <a:cs typeface="Arial" panose="020B0604020202020204" pitchFamily="34" charset="0"/>
                        </a:rPr>
                        <a:t>2</a:t>
                      </a:r>
                    </a:p>
                  </a:txBody>
                  <a:tcPr/>
                </a:tc>
                <a:tc>
                  <a:txBody>
                    <a:bodyPr/>
                    <a:lstStyle/>
                    <a:p>
                      <a:pPr algn="ctr"/>
                      <a:r>
                        <a:rPr lang="en-SG" sz="2400" b="1" dirty="0">
                          <a:latin typeface="Arial Narrow" panose="020B0606020202030204" pitchFamily="34" charset="0"/>
                          <a:cs typeface="Arial" panose="020B0604020202020204" pitchFamily="34" charset="0"/>
                        </a:rPr>
                        <a:t>3</a:t>
                      </a:r>
                    </a:p>
                  </a:txBody>
                  <a:tcPr/>
                </a:tc>
                <a:tc>
                  <a:txBody>
                    <a:bodyPr/>
                    <a:lstStyle/>
                    <a:p>
                      <a:pPr algn="ctr"/>
                      <a:r>
                        <a:rPr lang="en-SG" sz="2400" b="1" dirty="0">
                          <a:latin typeface="Arial Narrow" panose="020B0606020202030204" pitchFamily="34" charset="0"/>
                          <a:cs typeface="Arial" panose="020B0604020202020204" pitchFamily="34" charset="0"/>
                        </a:rPr>
                        <a:t>1</a:t>
                      </a:r>
                    </a:p>
                  </a:txBody>
                  <a:tcPr/>
                </a:tc>
                <a:extLst>
                  <a:ext uri="{0D108BD9-81ED-4DB2-BD59-A6C34878D82A}">
                    <a16:rowId xmlns:a16="http://schemas.microsoft.com/office/drawing/2014/main" val="287718587"/>
                  </a:ext>
                </a:extLst>
              </a:tr>
              <a:tr h="628161">
                <a:tc>
                  <a:txBody>
                    <a:bodyPr/>
                    <a:lstStyle/>
                    <a:p>
                      <a:pPr algn="ctr"/>
                      <a:r>
                        <a:rPr lang="en-SG" sz="2400" b="1" dirty="0">
                          <a:latin typeface="Arial Narrow" panose="020B0606020202030204" pitchFamily="34" charset="0"/>
                          <a:cs typeface="Arial" panose="020B0604020202020204" pitchFamily="34" charset="0"/>
                        </a:rPr>
                        <a:t>2</a:t>
                      </a:r>
                    </a:p>
                  </a:txBody>
                  <a:tcPr/>
                </a:tc>
                <a:tc>
                  <a:txBody>
                    <a:bodyPr/>
                    <a:lstStyle/>
                    <a:p>
                      <a:pPr algn="ctr"/>
                      <a:r>
                        <a:rPr lang="en-SG" sz="2400" b="1" dirty="0">
                          <a:latin typeface="Arial Narrow" panose="020B0606020202030204" pitchFamily="34" charset="0"/>
                          <a:cs typeface="Arial" panose="020B0604020202020204" pitchFamily="34" charset="0"/>
                        </a:rPr>
                        <a:t>3</a:t>
                      </a:r>
                    </a:p>
                  </a:txBody>
                  <a:tcPr/>
                </a:tc>
                <a:tc>
                  <a:txBody>
                    <a:bodyPr/>
                    <a:lstStyle/>
                    <a:p>
                      <a:pPr algn="ctr"/>
                      <a:r>
                        <a:rPr lang="en-SG" sz="2400" b="1" dirty="0">
                          <a:latin typeface="Arial Narrow" panose="020B0606020202030204" pitchFamily="34" charset="0"/>
                          <a:cs typeface="Arial" panose="020B0604020202020204" pitchFamily="34" charset="0"/>
                        </a:rPr>
                        <a:t>1</a:t>
                      </a:r>
                    </a:p>
                  </a:txBody>
                  <a:tcPr/>
                </a:tc>
                <a:extLst>
                  <a:ext uri="{0D108BD9-81ED-4DB2-BD59-A6C34878D82A}">
                    <a16:rowId xmlns:a16="http://schemas.microsoft.com/office/drawing/2014/main" val="4035365345"/>
                  </a:ext>
                </a:extLst>
              </a:tr>
            </a:tbl>
          </a:graphicData>
        </a:graphic>
      </p:graphicFrame>
      <p:sp>
        <p:nvSpPr>
          <p:cNvPr id="5" name="Rectangle: Rounded Corners 4">
            <a:extLst>
              <a:ext uri="{FF2B5EF4-FFF2-40B4-BE49-F238E27FC236}">
                <a16:creationId xmlns:a16="http://schemas.microsoft.com/office/drawing/2014/main" id="{7EAA28DE-1025-E5FB-2073-CE709089D28B}"/>
              </a:ext>
            </a:extLst>
          </p:cNvPr>
          <p:cNvSpPr/>
          <p:nvPr/>
        </p:nvSpPr>
        <p:spPr>
          <a:xfrm>
            <a:off x="9637200" y="2408324"/>
            <a:ext cx="2442949" cy="44885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Callout: Down Arrow 9">
            <a:extLst>
              <a:ext uri="{FF2B5EF4-FFF2-40B4-BE49-F238E27FC236}">
                <a16:creationId xmlns:a16="http://schemas.microsoft.com/office/drawing/2014/main" id="{B4D50ED6-E1E7-669C-A3F9-9BEF360C6E9E}"/>
              </a:ext>
            </a:extLst>
          </p:cNvPr>
          <p:cNvSpPr/>
          <p:nvPr/>
        </p:nvSpPr>
        <p:spPr>
          <a:xfrm>
            <a:off x="9414271" y="1526591"/>
            <a:ext cx="2665878" cy="859015"/>
          </a:xfrm>
          <a:prstGeom prst="downArrowCallout">
            <a:avLst/>
          </a:prstGeom>
          <a:solidFill>
            <a:schemeClr val="bg2"/>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Just an example; not the actual churned diagram. </a:t>
            </a:r>
          </a:p>
        </p:txBody>
      </p:sp>
    </p:spTree>
    <p:extLst>
      <p:ext uri="{BB962C8B-B14F-4D97-AF65-F5344CB8AC3E}">
        <p14:creationId xmlns:p14="http://schemas.microsoft.com/office/powerpoint/2010/main" val="175349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C9B7A4-7DD7-F672-D07C-0A61973CC8D0}"/>
              </a:ext>
            </a:extLst>
          </p:cNvPr>
          <p:cNvSpPr txBox="1">
            <a:spLocks/>
          </p:cNvSpPr>
          <p:nvPr/>
        </p:nvSpPr>
        <p:spPr>
          <a:xfrm>
            <a:off x="6320119" y="2132463"/>
            <a:ext cx="5871880" cy="129653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REASONING</a:t>
            </a:r>
          </a:p>
        </p:txBody>
      </p:sp>
      <p:sp>
        <p:nvSpPr>
          <p:cNvPr id="9" name="TextBox 8">
            <a:extLst>
              <a:ext uri="{FF2B5EF4-FFF2-40B4-BE49-F238E27FC236}">
                <a16:creationId xmlns:a16="http://schemas.microsoft.com/office/drawing/2014/main" id="{3D13CA4D-89CC-EF37-C50D-56BD243FFB47}"/>
              </a:ext>
            </a:extLst>
          </p:cNvPr>
          <p:cNvSpPr txBox="1"/>
          <p:nvPr/>
        </p:nvSpPr>
        <p:spPr>
          <a:xfrm>
            <a:off x="6292799" y="3429000"/>
            <a:ext cx="5871880" cy="976614"/>
          </a:xfrm>
          <a:prstGeom prst="rect">
            <a:avLst/>
          </a:prstGeom>
          <a:noFill/>
        </p:spPr>
        <p:txBody>
          <a:bodyPr wrap="square">
            <a:spAutoFit/>
          </a:bodyPr>
          <a:lstStyle/>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Feature</a:t>
            </a:r>
            <a:r>
              <a:rPr lang="en-SG"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 Importance</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Heat Map Correlation </a:t>
            </a: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Reasoning Statement</a:t>
            </a:r>
          </a:p>
        </p:txBody>
      </p:sp>
      <p:pic>
        <p:nvPicPr>
          <p:cNvPr id="4" name="Picture 3">
            <a:extLst>
              <a:ext uri="{FF2B5EF4-FFF2-40B4-BE49-F238E27FC236}">
                <a16:creationId xmlns:a16="http://schemas.microsoft.com/office/drawing/2014/main" id="{1BDAA165-78F7-9621-19F1-0809B0E623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6292800" cy="6858000"/>
          </a:xfrm>
          <a:prstGeom prst="rect">
            <a:avLst/>
          </a:prstGeom>
        </p:spPr>
      </p:pic>
    </p:spTree>
    <p:extLst>
      <p:ext uri="{BB962C8B-B14F-4D97-AF65-F5344CB8AC3E}">
        <p14:creationId xmlns:p14="http://schemas.microsoft.com/office/powerpoint/2010/main" val="49197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0" y="0"/>
            <a:ext cx="121920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kern="1200" dirty="0">
                <a:effectLst>
                  <a:outerShdw blurRad="38100" dist="38100" dir="2700000" algn="tl">
                    <a:srgbClr val="000000">
                      <a:alpha val="43137"/>
                    </a:srgbClr>
                  </a:outerShdw>
                </a:effectLst>
                <a:ea typeface="+mn-ea"/>
                <a:cs typeface="+mn-cs"/>
              </a:rPr>
              <a:t>FEATURE </a:t>
            </a:r>
            <a:r>
              <a:rPr lang="en-US" sz="7000" b="1" dirty="0">
                <a:effectLst>
                  <a:outerShdw blurRad="38100" dist="38100" dir="2700000" algn="tl">
                    <a:srgbClr val="000000">
                      <a:alpha val="43137"/>
                    </a:srgbClr>
                  </a:outerShdw>
                </a:effectLst>
                <a:ea typeface="+mn-ea"/>
                <a:cs typeface="+mn-cs"/>
              </a:rPr>
              <a:t>IMPORTANCE</a:t>
            </a:r>
            <a:endParaRPr lang="en-US" sz="7000" b="1" kern="1200" dirty="0">
              <a:effectLst>
                <a:outerShdw blurRad="38100" dist="38100" dir="2700000" algn="tl">
                  <a:srgbClr val="000000">
                    <a:alpha val="43137"/>
                  </a:srgbClr>
                </a:outerShdw>
              </a:effectLst>
              <a:ea typeface="+mn-ea"/>
              <a:cs typeface="+mn-cs"/>
            </a:endParaRPr>
          </a:p>
        </p:txBody>
      </p:sp>
      <p:pic>
        <p:nvPicPr>
          <p:cNvPr id="5" name="Picture 4">
            <a:extLst>
              <a:ext uri="{FF2B5EF4-FFF2-40B4-BE49-F238E27FC236}">
                <a16:creationId xmlns:a16="http://schemas.microsoft.com/office/drawing/2014/main" id="{D5820744-D6BF-07EB-2C7E-7BC8890C1B34}"/>
              </a:ext>
            </a:extLst>
          </p:cNvPr>
          <p:cNvPicPr>
            <a:picLocks noChangeAspect="1"/>
          </p:cNvPicPr>
          <p:nvPr/>
        </p:nvPicPr>
        <p:blipFill>
          <a:blip r:embed="rId2"/>
          <a:stretch>
            <a:fillRect/>
          </a:stretch>
        </p:blipFill>
        <p:spPr>
          <a:xfrm>
            <a:off x="1" y="1285128"/>
            <a:ext cx="12192000" cy="5572872"/>
          </a:xfrm>
          <a:prstGeom prst="rect">
            <a:avLst/>
          </a:prstGeom>
        </p:spPr>
      </p:pic>
      <p:sp>
        <p:nvSpPr>
          <p:cNvPr id="6" name="Rectangle: Rounded Corners 5">
            <a:extLst>
              <a:ext uri="{FF2B5EF4-FFF2-40B4-BE49-F238E27FC236}">
                <a16:creationId xmlns:a16="http://schemas.microsoft.com/office/drawing/2014/main" id="{C40C3CAB-A489-F375-E5CA-DFCCA14BBE90}"/>
              </a:ext>
            </a:extLst>
          </p:cNvPr>
          <p:cNvSpPr/>
          <p:nvPr/>
        </p:nvSpPr>
        <p:spPr>
          <a:xfrm>
            <a:off x="6223380" y="1392072"/>
            <a:ext cx="2811438" cy="25657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DE52F8F5-168F-8641-BFA9-2E8C274E2A21}"/>
              </a:ext>
            </a:extLst>
          </p:cNvPr>
          <p:cNvSpPr/>
          <p:nvPr/>
        </p:nvSpPr>
        <p:spPr>
          <a:xfrm>
            <a:off x="9091686" y="4205783"/>
            <a:ext cx="2811438" cy="25657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EAAD1BF2-6B16-F84B-EC0B-25DA6B9FA35F}"/>
              </a:ext>
            </a:extLst>
          </p:cNvPr>
          <p:cNvSpPr/>
          <p:nvPr/>
        </p:nvSpPr>
        <p:spPr>
          <a:xfrm>
            <a:off x="3157183" y="1392072"/>
            <a:ext cx="2811438" cy="25657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718B4802-DE6F-848F-1061-9F29311730F2}"/>
              </a:ext>
            </a:extLst>
          </p:cNvPr>
          <p:cNvSpPr/>
          <p:nvPr/>
        </p:nvSpPr>
        <p:spPr>
          <a:xfrm>
            <a:off x="172873" y="1392072"/>
            <a:ext cx="2811438" cy="25657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2437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0" y="0"/>
            <a:ext cx="121920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ea typeface="+mn-ea"/>
                <a:cs typeface="+mn-cs"/>
              </a:rPr>
              <a:t>HEAT MAP CORRELATION</a:t>
            </a:r>
            <a:endParaRPr lang="en-US" sz="7000" b="1" kern="1200" dirty="0">
              <a:effectLst>
                <a:outerShdw blurRad="38100" dist="38100" dir="2700000" algn="tl">
                  <a:srgbClr val="000000">
                    <a:alpha val="43137"/>
                  </a:srgbClr>
                </a:outerShdw>
              </a:effectLst>
              <a:ea typeface="+mn-ea"/>
              <a:cs typeface="+mn-cs"/>
            </a:endParaRPr>
          </a:p>
        </p:txBody>
      </p:sp>
      <p:pic>
        <p:nvPicPr>
          <p:cNvPr id="4" name="Picture 3">
            <a:extLst>
              <a:ext uri="{FF2B5EF4-FFF2-40B4-BE49-F238E27FC236}">
                <a16:creationId xmlns:a16="http://schemas.microsoft.com/office/drawing/2014/main" id="{DC6A67DE-DE93-BE4A-BD17-98CC151D3FC3}"/>
              </a:ext>
            </a:extLst>
          </p:cNvPr>
          <p:cNvPicPr>
            <a:picLocks noChangeAspect="1"/>
          </p:cNvPicPr>
          <p:nvPr/>
        </p:nvPicPr>
        <p:blipFill>
          <a:blip r:embed="rId2"/>
          <a:stretch>
            <a:fillRect/>
          </a:stretch>
        </p:blipFill>
        <p:spPr>
          <a:xfrm>
            <a:off x="0" y="2783541"/>
            <a:ext cx="12192000" cy="4074459"/>
          </a:xfrm>
          <a:prstGeom prst="rect">
            <a:avLst/>
          </a:prstGeom>
        </p:spPr>
      </p:pic>
      <p:sp>
        <p:nvSpPr>
          <p:cNvPr id="6" name="TextBox 5">
            <a:extLst>
              <a:ext uri="{FF2B5EF4-FFF2-40B4-BE49-F238E27FC236}">
                <a16:creationId xmlns:a16="http://schemas.microsoft.com/office/drawing/2014/main" id="{1E49D8C1-E5A7-FF96-B35A-C69E77ED46C8}"/>
              </a:ext>
            </a:extLst>
          </p:cNvPr>
          <p:cNvSpPr txBox="1"/>
          <p:nvPr/>
        </p:nvSpPr>
        <p:spPr>
          <a:xfrm>
            <a:off x="0" y="1394372"/>
            <a:ext cx="12191999" cy="1938992"/>
          </a:xfrm>
          <a:prstGeom prst="rect">
            <a:avLst/>
          </a:prstGeom>
          <a:noFill/>
        </p:spPr>
        <p:txBody>
          <a:bodyPr wrap="square" numCol="2" rtlCol="0">
            <a:spAutoFit/>
          </a:bodyPr>
          <a:lstStyle/>
          <a:p>
            <a:pPr algn="l"/>
            <a:r>
              <a:rPr lang="en-US" sz="2000" b="1" u="sng" dirty="0">
                <a:effectLst>
                  <a:outerShdw blurRad="38100" dist="38100" dir="2700000" algn="tl">
                    <a:srgbClr val="000000">
                      <a:alpha val="43137"/>
                    </a:srgbClr>
                  </a:outerShdw>
                </a:effectLst>
                <a:latin typeface="+mj-lt"/>
              </a:rPr>
              <a:t>Inferences:</a:t>
            </a:r>
          </a:p>
          <a:p>
            <a:pPr algn="l"/>
            <a:endParaRPr lang="en-US" sz="2000" dirty="0">
              <a:latin typeface="+mj-lt"/>
            </a:endParaRPr>
          </a:p>
          <a:p>
            <a:pPr marL="457200" indent="-457200" algn="l">
              <a:buAutoNum type="arabicPeriod"/>
            </a:pPr>
            <a:r>
              <a:rPr lang="en-US" sz="2000" dirty="0">
                <a:latin typeface="+mj-lt"/>
              </a:rPr>
              <a:t>Features are highly correlated to each other</a:t>
            </a:r>
          </a:p>
          <a:p>
            <a:pPr marL="457200" indent="-457200" algn="l">
              <a:buAutoNum type="arabicPeriod"/>
            </a:pPr>
            <a:r>
              <a:rPr lang="en-US" sz="2000" dirty="0">
                <a:latin typeface="+mj-lt"/>
              </a:rPr>
              <a:t>Shell weight is highly correlated with age of abalone</a:t>
            </a:r>
          </a:p>
          <a:p>
            <a:pPr marL="457200" indent="-457200" algn="l">
              <a:buAutoNum type="arabicPeriod"/>
            </a:pPr>
            <a:endParaRPr lang="en-US" sz="2000" dirty="0">
              <a:latin typeface="+mj-lt"/>
            </a:endParaRPr>
          </a:p>
          <a:p>
            <a:pPr marL="457200" indent="-457200" algn="l">
              <a:buAutoNum type="arabicPeriod"/>
            </a:pPr>
            <a:endParaRPr lang="en-US" sz="2000" dirty="0">
              <a:latin typeface="+mj-lt"/>
            </a:endParaRPr>
          </a:p>
          <a:p>
            <a:pPr marL="1371600" lvl="2" indent="-457200">
              <a:buFont typeface="+mj-lt"/>
              <a:buAutoNum type="arabicPeriod" startAt="3"/>
            </a:pPr>
            <a:endParaRPr lang="en-US" sz="2000" dirty="0">
              <a:latin typeface="+mj-lt"/>
            </a:endParaRPr>
          </a:p>
          <a:p>
            <a:pPr marL="1371600" lvl="2" indent="-457200">
              <a:buFont typeface="+mj-lt"/>
              <a:buAutoNum type="arabicPeriod" startAt="3"/>
            </a:pPr>
            <a:endParaRPr lang="en-US" sz="2000" dirty="0">
              <a:latin typeface="+mj-lt"/>
            </a:endParaRPr>
          </a:p>
          <a:p>
            <a:pPr marL="1371600" lvl="2" indent="-457200">
              <a:buFont typeface="+mj-lt"/>
              <a:buAutoNum type="arabicPeriod" startAt="3"/>
            </a:pPr>
            <a:r>
              <a:rPr lang="en-US" sz="2000" dirty="0">
                <a:latin typeface="+mj-lt"/>
              </a:rPr>
              <a:t>Age is least correlated with shucked weight of abalone</a:t>
            </a:r>
          </a:p>
          <a:p>
            <a:pPr algn="l"/>
            <a:r>
              <a:rPr lang="en-US" sz="2000" dirty="0">
                <a:latin typeface="-apple-system"/>
              </a:rPr>
              <a:t> </a:t>
            </a:r>
          </a:p>
          <a:p>
            <a:pPr algn="l"/>
            <a:endParaRPr lang="en-US" sz="1600" b="0" i="0" dirty="0">
              <a:effectLst/>
              <a:latin typeface="-apple-system"/>
            </a:endParaRPr>
          </a:p>
        </p:txBody>
      </p:sp>
      <p:sp>
        <p:nvSpPr>
          <p:cNvPr id="7" name="Rectangle: Rounded Corners 6">
            <a:extLst>
              <a:ext uri="{FF2B5EF4-FFF2-40B4-BE49-F238E27FC236}">
                <a16:creationId xmlns:a16="http://schemas.microsoft.com/office/drawing/2014/main" id="{04E82D6F-8412-0CA1-27D5-8A108AC51986}"/>
              </a:ext>
            </a:extLst>
          </p:cNvPr>
          <p:cNvSpPr/>
          <p:nvPr/>
        </p:nvSpPr>
        <p:spPr>
          <a:xfrm>
            <a:off x="35859" y="2906973"/>
            <a:ext cx="12120281" cy="14330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0609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0" y="0"/>
            <a:ext cx="5899198" cy="227896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ea typeface="+mn-ea"/>
                <a:cs typeface="+mn-cs"/>
              </a:rPr>
              <a:t>REASONING STATEMENT</a:t>
            </a:r>
            <a:endParaRPr lang="en-US" sz="7000" b="1" kern="1200" dirty="0">
              <a:effectLst>
                <a:outerShdw blurRad="38100" dist="38100" dir="2700000" algn="tl">
                  <a:srgbClr val="000000">
                    <a:alpha val="43137"/>
                  </a:srgbClr>
                </a:outerShdw>
              </a:effectLst>
              <a:ea typeface="+mn-ea"/>
              <a:cs typeface="+mn-cs"/>
            </a:endParaRPr>
          </a:p>
        </p:txBody>
      </p:sp>
      <p:sp>
        <p:nvSpPr>
          <p:cNvPr id="6" name="TextBox 5">
            <a:extLst>
              <a:ext uri="{FF2B5EF4-FFF2-40B4-BE49-F238E27FC236}">
                <a16:creationId xmlns:a16="http://schemas.microsoft.com/office/drawing/2014/main" id="{1E49D8C1-E5A7-FF96-B35A-C69E77ED46C8}"/>
              </a:ext>
            </a:extLst>
          </p:cNvPr>
          <p:cNvSpPr txBox="1"/>
          <p:nvPr/>
        </p:nvSpPr>
        <p:spPr>
          <a:xfrm>
            <a:off x="0" y="2456795"/>
            <a:ext cx="5781821" cy="4154984"/>
          </a:xfrm>
          <a:prstGeom prst="rect">
            <a:avLst/>
          </a:prstGeom>
          <a:noFill/>
        </p:spPr>
        <p:txBody>
          <a:bodyPr wrap="square" numCol="1" rtlCol="0">
            <a:spAutoFit/>
          </a:bodyPr>
          <a:lstStyle/>
          <a:p>
            <a:pPr marL="457200" indent="-457200" algn="l" fontAlgn="base">
              <a:lnSpc>
                <a:spcPct val="90000"/>
              </a:lnSpc>
              <a:spcBef>
                <a:spcPts val="1800"/>
              </a:spcBef>
              <a:buFont typeface="+mj-lt"/>
              <a:buAutoNum type="arabicPeriod"/>
            </a:pPr>
            <a:r>
              <a:rPr lang="en-US" sz="2000" dirty="0">
                <a:solidFill>
                  <a:schemeClr val="tx1"/>
                </a:solidFill>
                <a:latin typeface="+mj-lt"/>
              </a:rPr>
              <a:t>W</a:t>
            </a:r>
            <a:r>
              <a:rPr lang="en-US" sz="2000" b="0" i="0" dirty="0">
                <a:solidFill>
                  <a:schemeClr val="tx1"/>
                </a:solidFill>
                <a:effectLst/>
                <a:latin typeface="+mj-lt"/>
              </a:rPr>
              <a:t>e have tried to cover the prediction pipeline from data evaluation, data visualization, feature selection to deployment. Every step in the life cycle is important and none of them can be ignored. </a:t>
            </a:r>
          </a:p>
          <a:p>
            <a:pPr marL="457200" indent="-457200" algn="l" fontAlgn="base">
              <a:lnSpc>
                <a:spcPct val="90000"/>
              </a:lnSpc>
              <a:spcBef>
                <a:spcPts val="1800"/>
              </a:spcBef>
              <a:buFont typeface="+mj-lt"/>
              <a:buAutoNum type="arabicPeriod"/>
            </a:pPr>
            <a:r>
              <a:rPr lang="en-US" sz="2000" b="0" i="0" dirty="0">
                <a:solidFill>
                  <a:schemeClr val="tx1"/>
                </a:solidFill>
                <a:effectLst/>
                <a:latin typeface="+mj-lt"/>
              </a:rPr>
              <a:t>If the data is not properly cleaned, then the model won’t perform up to expectations. The model needs to be tuned to achieve the best possible predictions. </a:t>
            </a:r>
          </a:p>
          <a:p>
            <a:pPr marL="457200" indent="-457200" algn="l" fontAlgn="base">
              <a:lnSpc>
                <a:spcPct val="90000"/>
              </a:lnSpc>
              <a:spcBef>
                <a:spcPts val="1800"/>
              </a:spcBef>
              <a:buFont typeface="+mj-lt"/>
              <a:buAutoNum type="arabicPeriod"/>
            </a:pPr>
            <a:r>
              <a:rPr lang="en-US" sz="2000" b="0" i="0" dirty="0">
                <a:solidFill>
                  <a:schemeClr val="tx1"/>
                </a:solidFill>
                <a:effectLst/>
                <a:latin typeface="+mj-lt"/>
              </a:rPr>
              <a:t>After the model has been developed, it is now equally important to validate its performance and then push to production while providing adequate infrastructural capacity. </a:t>
            </a:r>
          </a:p>
        </p:txBody>
      </p:sp>
      <p:pic>
        <p:nvPicPr>
          <p:cNvPr id="5" name="Picture 4">
            <a:extLst>
              <a:ext uri="{FF2B5EF4-FFF2-40B4-BE49-F238E27FC236}">
                <a16:creationId xmlns:a16="http://schemas.microsoft.com/office/drawing/2014/main" id="{E0664456-65BC-024A-16B1-4FE394620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198" y="0"/>
            <a:ext cx="6292801" cy="6858000"/>
          </a:xfrm>
          <a:prstGeom prst="rect">
            <a:avLst/>
          </a:prstGeom>
        </p:spPr>
      </p:pic>
    </p:spTree>
    <p:extLst>
      <p:ext uri="{BB962C8B-B14F-4D97-AF65-F5344CB8AC3E}">
        <p14:creationId xmlns:p14="http://schemas.microsoft.com/office/powerpoint/2010/main" val="426225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0" y="0"/>
            <a:ext cx="5899199" cy="223676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ea typeface="+mn-ea"/>
                <a:cs typeface="+mn-cs"/>
              </a:rPr>
              <a:t>REASONING STATEMENT</a:t>
            </a:r>
            <a:endParaRPr lang="en-US" sz="7000" b="1" kern="1200" dirty="0">
              <a:effectLst>
                <a:outerShdw blurRad="38100" dist="38100" dir="2700000" algn="tl">
                  <a:srgbClr val="000000">
                    <a:alpha val="43137"/>
                  </a:srgbClr>
                </a:outerShdw>
              </a:effectLst>
              <a:ea typeface="+mn-ea"/>
              <a:cs typeface="+mn-cs"/>
            </a:endParaRPr>
          </a:p>
        </p:txBody>
      </p:sp>
      <p:sp>
        <p:nvSpPr>
          <p:cNvPr id="6" name="TextBox 5">
            <a:extLst>
              <a:ext uri="{FF2B5EF4-FFF2-40B4-BE49-F238E27FC236}">
                <a16:creationId xmlns:a16="http://schemas.microsoft.com/office/drawing/2014/main" id="{1E49D8C1-E5A7-FF96-B35A-C69E77ED46C8}"/>
              </a:ext>
            </a:extLst>
          </p:cNvPr>
          <p:cNvSpPr txBox="1"/>
          <p:nvPr/>
        </p:nvSpPr>
        <p:spPr>
          <a:xfrm>
            <a:off x="-1" y="2559135"/>
            <a:ext cx="5899199" cy="4124206"/>
          </a:xfrm>
          <a:prstGeom prst="rect">
            <a:avLst/>
          </a:prstGeom>
          <a:noFill/>
        </p:spPr>
        <p:txBody>
          <a:bodyPr wrap="square" numCol="1" rtlCol="0">
            <a:spAutoFit/>
          </a:bodyPr>
          <a:lstStyle/>
          <a:p>
            <a:pPr marL="457200" indent="-457200" algn="l" fontAlgn="base">
              <a:lnSpc>
                <a:spcPct val="90000"/>
              </a:lnSpc>
              <a:spcBef>
                <a:spcPts val="1800"/>
              </a:spcBef>
              <a:buFont typeface="+mj-lt"/>
              <a:buAutoNum type="arabicPeriod" startAt="4"/>
            </a:pPr>
            <a:r>
              <a:rPr lang="en-US" sz="2000" b="0" i="0" dirty="0">
                <a:solidFill>
                  <a:schemeClr val="tx1"/>
                </a:solidFill>
                <a:effectLst/>
                <a:latin typeface="+mj-lt"/>
              </a:rPr>
              <a:t>No matter how intricately all the different phases in the life cycle have been worked on, if one single step is not carried out or rushed through, it could spoil the entire effort.</a:t>
            </a:r>
          </a:p>
          <a:p>
            <a:pPr marL="457200" indent="-457200" algn="l" fontAlgn="base">
              <a:lnSpc>
                <a:spcPct val="90000"/>
              </a:lnSpc>
              <a:spcBef>
                <a:spcPts val="1800"/>
              </a:spcBef>
              <a:buFont typeface="+mj-lt"/>
              <a:buAutoNum type="arabicPeriod" startAt="4"/>
            </a:pPr>
            <a:r>
              <a:rPr lang="en-US" sz="2000" b="0" i="0" dirty="0">
                <a:solidFill>
                  <a:schemeClr val="tx1"/>
                </a:solidFill>
                <a:effectLst/>
                <a:latin typeface="+mj-lt"/>
              </a:rPr>
              <a:t>The abalone dataset was predicted for age from a </a:t>
            </a:r>
            <a:r>
              <a:rPr lang="en-US" sz="2000" b="1" i="0" dirty="0">
                <a:solidFill>
                  <a:schemeClr val="tx1"/>
                </a:solidFill>
                <a:effectLst>
                  <a:outerShdw blurRad="38100" dist="38100" dir="2700000" algn="tl">
                    <a:srgbClr val="000000">
                      <a:alpha val="43137"/>
                    </a:srgbClr>
                  </a:outerShdw>
                </a:effectLst>
                <a:latin typeface="+mj-lt"/>
              </a:rPr>
              <a:t>Regression Model </a:t>
            </a:r>
            <a:r>
              <a:rPr lang="en-US" sz="2000" b="0" i="0" dirty="0">
                <a:solidFill>
                  <a:schemeClr val="tx1"/>
                </a:solidFill>
                <a:effectLst/>
                <a:latin typeface="+mj-lt"/>
              </a:rPr>
              <a:t>as it is </a:t>
            </a:r>
            <a:r>
              <a:rPr lang="en-US" sz="2000" b="1" i="0" dirty="0">
                <a:solidFill>
                  <a:schemeClr val="tx1"/>
                </a:solidFill>
                <a:effectLst>
                  <a:outerShdw blurRad="38100" dist="38100" dir="2700000" algn="tl">
                    <a:srgbClr val="000000">
                      <a:alpha val="43137"/>
                    </a:srgbClr>
                  </a:outerShdw>
                </a:effectLst>
                <a:latin typeface="+mj-lt"/>
              </a:rPr>
              <a:t>of business value to consider the granularity of age in pricing the Abalone.</a:t>
            </a:r>
          </a:p>
          <a:p>
            <a:pPr marL="457200" indent="-457200" algn="l" fontAlgn="base">
              <a:lnSpc>
                <a:spcPct val="90000"/>
              </a:lnSpc>
              <a:spcBef>
                <a:spcPts val="1800"/>
              </a:spcBef>
              <a:buFont typeface="+mj-lt"/>
              <a:buAutoNum type="arabicPeriod" startAt="4"/>
            </a:pPr>
            <a:r>
              <a:rPr lang="en-US" sz="2000" b="0" i="0" dirty="0">
                <a:solidFill>
                  <a:schemeClr val="tx1"/>
                </a:solidFill>
                <a:effectLst/>
                <a:latin typeface="+mj-lt"/>
              </a:rPr>
              <a:t>In the ETL pipeline, various plots such as box plots, histograms, correlation matrix to study features, their relationship, and their balance in the data visualize the Data. </a:t>
            </a:r>
          </a:p>
          <a:p>
            <a:pPr marL="342900" indent="-342900" algn="l">
              <a:buFont typeface="+mj-lt"/>
              <a:buAutoNum type="arabicPeriod" startAt="4"/>
            </a:pPr>
            <a:endParaRPr lang="en-US" sz="1600" b="0" i="0" dirty="0">
              <a:effectLst/>
              <a:latin typeface="+mj-lt"/>
            </a:endParaRPr>
          </a:p>
        </p:txBody>
      </p:sp>
      <p:pic>
        <p:nvPicPr>
          <p:cNvPr id="4" name="Picture 3">
            <a:extLst>
              <a:ext uri="{FF2B5EF4-FFF2-40B4-BE49-F238E27FC236}">
                <a16:creationId xmlns:a16="http://schemas.microsoft.com/office/drawing/2014/main" id="{1B6905C8-859E-07FA-E781-312FB8967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199" y="0"/>
            <a:ext cx="6292800" cy="6858000"/>
          </a:xfrm>
          <a:prstGeom prst="rect">
            <a:avLst/>
          </a:prstGeom>
        </p:spPr>
      </p:pic>
    </p:spTree>
    <p:extLst>
      <p:ext uri="{BB962C8B-B14F-4D97-AF65-F5344CB8AC3E}">
        <p14:creationId xmlns:p14="http://schemas.microsoft.com/office/powerpoint/2010/main" val="8938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0" y="0"/>
            <a:ext cx="5852160" cy="218049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ea typeface="+mn-ea"/>
                <a:cs typeface="+mn-cs"/>
              </a:rPr>
              <a:t>REASONING STATEMENT</a:t>
            </a:r>
            <a:endParaRPr lang="en-US" sz="7000" b="1" kern="1200" dirty="0">
              <a:effectLst>
                <a:outerShdw blurRad="38100" dist="38100" dir="2700000" algn="tl">
                  <a:srgbClr val="000000">
                    <a:alpha val="43137"/>
                  </a:srgbClr>
                </a:outerShdw>
              </a:effectLst>
              <a:ea typeface="+mn-ea"/>
              <a:cs typeface="+mn-cs"/>
            </a:endParaRPr>
          </a:p>
        </p:txBody>
      </p:sp>
      <p:sp>
        <p:nvSpPr>
          <p:cNvPr id="6" name="TextBox 5">
            <a:extLst>
              <a:ext uri="{FF2B5EF4-FFF2-40B4-BE49-F238E27FC236}">
                <a16:creationId xmlns:a16="http://schemas.microsoft.com/office/drawing/2014/main" id="{1E49D8C1-E5A7-FF96-B35A-C69E77ED46C8}"/>
              </a:ext>
            </a:extLst>
          </p:cNvPr>
          <p:cNvSpPr txBox="1"/>
          <p:nvPr/>
        </p:nvSpPr>
        <p:spPr>
          <a:xfrm>
            <a:off x="-47039" y="2180492"/>
            <a:ext cx="5946239" cy="4647426"/>
          </a:xfrm>
          <a:prstGeom prst="rect">
            <a:avLst/>
          </a:prstGeom>
          <a:noFill/>
        </p:spPr>
        <p:txBody>
          <a:bodyPr wrap="square" numCol="1" rtlCol="0">
            <a:spAutoFit/>
          </a:bodyPr>
          <a:lstStyle/>
          <a:p>
            <a:pPr marL="457200" indent="-457200" fontAlgn="base">
              <a:lnSpc>
                <a:spcPct val="90000"/>
              </a:lnSpc>
              <a:spcBef>
                <a:spcPts val="1800"/>
              </a:spcBef>
              <a:buFont typeface="+mj-lt"/>
              <a:buAutoNum type="arabicPeriod" startAt="7"/>
            </a:pPr>
            <a:r>
              <a:rPr lang="en-US" sz="2000" b="0" i="0" dirty="0">
                <a:solidFill>
                  <a:schemeClr val="tx1"/>
                </a:solidFill>
                <a:effectLst/>
                <a:latin typeface="+mj-lt"/>
              </a:rPr>
              <a:t>Some methods to transform features and handle data imbalance are noted, though not explored. It is critical to understand the data’s limitations (e.g., imbalance) in choosing the right metric to check model performance.</a:t>
            </a:r>
          </a:p>
          <a:p>
            <a:pPr marL="457200" indent="-457200" algn="l" fontAlgn="base">
              <a:lnSpc>
                <a:spcPct val="90000"/>
              </a:lnSpc>
              <a:spcBef>
                <a:spcPts val="1800"/>
              </a:spcBef>
              <a:buFont typeface="+mj-lt"/>
              <a:buAutoNum type="arabicPeriod" startAt="7"/>
            </a:pPr>
            <a:r>
              <a:rPr lang="en-US" sz="2000" b="0" i="0" dirty="0">
                <a:solidFill>
                  <a:schemeClr val="tx1"/>
                </a:solidFill>
                <a:effectLst/>
                <a:latin typeface="+mj-lt"/>
              </a:rPr>
              <a:t>Then we moved on to selecting the features, feature selection helps in figuring out the features that would give good accuracy, we used </a:t>
            </a:r>
            <a:r>
              <a:rPr lang="en-US" sz="2000" b="1" i="0" dirty="0">
                <a:solidFill>
                  <a:schemeClr val="tx1"/>
                </a:solidFill>
                <a:effectLst>
                  <a:outerShdw blurRad="38100" dist="38100" dir="2700000" algn="tl">
                    <a:srgbClr val="000000">
                      <a:alpha val="43137"/>
                    </a:srgbClr>
                  </a:outerShdw>
                </a:effectLst>
                <a:latin typeface="+mj-lt"/>
              </a:rPr>
              <a:t>Pearson’s correlation. </a:t>
            </a:r>
            <a:r>
              <a:rPr lang="en-US" sz="2000" b="0" i="0" dirty="0">
                <a:solidFill>
                  <a:schemeClr val="tx1"/>
                </a:solidFill>
                <a:effectLst/>
                <a:latin typeface="+mj-lt"/>
              </a:rPr>
              <a:t>Then we trained the dataset </a:t>
            </a:r>
            <a:r>
              <a:rPr lang="en-US" sz="2000" b="1" i="0" dirty="0">
                <a:solidFill>
                  <a:schemeClr val="tx1"/>
                </a:solidFill>
                <a:effectLst>
                  <a:outerShdw blurRad="38100" dist="38100" dir="2700000" algn="tl">
                    <a:srgbClr val="000000">
                      <a:alpha val="43137"/>
                    </a:srgbClr>
                  </a:outerShdw>
                </a:effectLst>
                <a:latin typeface="+mj-lt"/>
              </a:rPr>
              <a:t>using Random Forest Regression</a:t>
            </a:r>
            <a:r>
              <a:rPr lang="en-US" sz="2000" b="0" i="0" dirty="0">
                <a:solidFill>
                  <a:schemeClr val="tx1"/>
                </a:solidFill>
                <a:effectLst/>
                <a:latin typeface="+mj-lt"/>
              </a:rPr>
              <a:t> after testing out many different algorithms. After which we evaluated the model using Mean Square error. </a:t>
            </a:r>
          </a:p>
          <a:p>
            <a:pPr marL="457200" indent="-457200" algn="l" fontAlgn="base">
              <a:lnSpc>
                <a:spcPct val="90000"/>
              </a:lnSpc>
              <a:spcBef>
                <a:spcPts val="1800"/>
              </a:spcBef>
              <a:buFont typeface="+mj-lt"/>
              <a:buAutoNum type="arabicPeriod" startAt="7"/>
            </a:pPr>
            <a:r>
              <a:rPr lang="en-US" sz="2000" b="0" i="0" dirty="0">
                <a:solidFill>
                  <a:schemeClr val="tx1"/>
                </a:solidFill>
                <a:effectLst/>
                <a:latin typeface="+mj-lt"/>
              </a:rPr>
              <a:t>After which we do a model validation and a model deployment.</a:t>
            </a:r>
          </a:p>
          <a:p>
            <a:pPr marL="342900" indent="-342900" algn="l">
              <a:buFont typeface="+mj-lt"/>
              <a:buAutoNum type="arabicPeriod" startAt="8"/>
            </a:pPr>
            <a:endParaRPr lang="en-US" sz="1600" b="0" i="0" dirty="0">
              <a:effectLst/>
              <a:latin typeface="+mj-lt"/>
            </a:endParaRPr>
          </a:p>
        </p:txBody>
      </p:sp>
      <p:pic>
        <p:nvPicPr>
          <p:cNvPr id="4" name="Picture 3">
            <a:extLst>
              <a:ext uri="{FF2B5EF4-FFF2-40B4-BE49-F238E27FC236}">
                <a16:creationId xmlns:a16="http://schemas.microsoft.com/office/drawing/2014/main" id="{035CE696-AF2C-EF2B-1DF2-523947FE4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00" y="0"/>
            <a:ext cx="6292800" cy="6858000"/>
          </a:xfrm>
          <a:prstGeom prst="rect">
            <a:avLst/>
          </a:prstGeom>
        </p:spPr>
      </p:pic>
    </p:spTree>
    <p:extLst>
      <p:ext uri="{BB962C8B-B14F-4D97-AF65-F5344CB8AC3E}">
        <p14:creationId xmlns:p14="http://schemas.microsoft.com/office/powerpoint/2010/main" val="51803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C9B7A4-7DD7-F672-D07C-0A61973CC8D0}"/>
              </a:ext>
            </a:extLst>
          </p:cNvPr>
          <p:cNvSpPr txBox="1">
            <a:spLocks/>
          </p:cNvSpPr>
          <p:nvPr/>
        </p:nvSpPr>
        <p:spPr>
          <a:xfrm>
            <a:off x="6320119" y="2132463"/>
            <a:ext cx="5871880" cy="129653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KNOWLEDGE</a:t>
            </a:r>
          </a:p>
        </p:txBody>
      </p:sp>
      <p:sp>
        <p:nvSpPr>
          <p:cNvPr id="9" name="TextBox 8">
            <a:extLst>
              <a:ext uri="{FF2B5EF4-FFF2-40B4-BE49-F238E27FC236}">
                <a16:creationId xmlns:a16="http://schemas.microsoft.com/office/drawing/2014/main" id="{3D13CA4D-89CC-EF37-C50D-56BD243FFB47}"/>
              </a:ext>
            </a:extLst>
          </p:cNvPr>
          <p:cNvSpPr txBox="1"/>
          <p:nvPr/>
        </p:nvSpPr>
        <p:spPr>
          <a:xfrm>
            <a:off x="6320120" y="3336877"/>
            <a:ext cx="5871880" cy="976614"/>
          </a:xfrm>
          <a:prstGeom prst="rect">
            <a:avLst/>
          </a:prstGeom>
          <a:noFill/>
        </p:spPr>
        <p:txBody>
          <a:bodyPr wrap="square">
            <a:spAutoFit/>
          </a:bodyPr>
          <a:lstStyle/>
          <a:p>
            <a:pPr lvl="0" algn="ctr">
              <a:lnSpc>
                <a:spcPct val="107000"/>
              </a:lnSpc>
            </a:pPr>
            <a:r>
              <a:rPr lang="en-SG"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Primary Effects </a:t>
            </a: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Secondary Effects </a:t>
            </a:r>
          </a:p>
          <a:p>
            <a:pPr lvl="0" algn="ctr">
              <a:lnSpc>
                <a:spcPct val="107000"/>
              </a:lnSpc>
            </a:pPr>
            <a:r>
              <a:rPr lang="en-SG"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Tertiary Effects </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DCEAEA8-AAAB-2BFA-9DC8-96BD960667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6292800" cy="6857999"/>
          </a:xfrm>
          <a:prstGeom prst="rect">
            <a:avLst/>
          </a:prstGeom>
        </p:spPr>
      </p:pic>
    </p:spTree>
    <p:extLst>
      <p:ext uri="{BB962C8B-B14F-4D97-AF65-F5344CB8AC3E}">
        <p14:creationId xmlns:p14="http://schemas.microsoft.com/office/powerpoint/2010/main" val="38404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descr="Circle process showing 3 steps arranged from left to right pointing towards goal"/>
          <p:cNvGraphicFramePr>
            <a:graphicFrameLocks noGrp="1"/>
          </p:cNvGraphicFramePr>
          <p:nvPr>
            <p:ph idx="1"/>
            <p:extLst>
              <p:ext uri="{D42A27DB-BD31-4B8C-83A1-F6EECF244321}">
                <p14:modId xmlns:p14="http://schemas.microsoft.com/office/powerpoint/2010/main" val="391652816"/>
              </p:ext>
            </p:extLst>
          </p:nvPr>
        </p:nvGraphicFramePr>
        <p:xfrm>
          <a:off x="-327212" y="1411941"/>
          <a:ext cx="12483353" cy="5446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A7D8488-C725-FA8B-1C24-53230DBD891A}"/>
              </a:ext>
            </a:extLst>
          </p:cNvPr>
          <p:cNvSpPr txBox="1">
            <a:spLocks/>
          </p:cNvSpPr>
          <p:nvPr/>
        </p:nvSpPr>
        <p:spPr>
          <a:xfrm>
            <a:off x="0" y="0"/>
            <a:ext cx="121920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PRESENTATION FLOW </a:t>
            </a:r>
          </a:p>
        </p:txBody>
      </p:sp>
      <p:pic>
        <p:nvPicPr>
          <p:cNvPr id="7" name="Picture 6">
            <a:extLst>
              <a:ext uri="{FF2B5EF4-FFF2-40B4-BE49-F238E27FC236}">
                <a16:creationId xmlns:a16="http://schemas.microsoft.com/office/drawing/2014/main" id="{1481BDC4-C39D-80A7-5501-6218C0F97D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501" y="2036146"/>
            <a:ext cx="1053911" cy="1016336"/>
          </a:xfrm>
          <a:prstGeom prst="wedgeRectCallout">
            <a:avLst/>
          </a:prstGeom>
          <a:ln w="57150">
            <a:solidFill>
              <a:schemeClr val="accent1"/>
            </a:solidFill>
          </a:ln>
        </p:spPr>
      </p:pic>
      <p:pic>
        <p:nvPicPr>
          <p:cNvPr id="8" name="Picture 7">
            <a:extLst>
              <a:ext uri="{FF2B5EF4-FFF2-40B4-BE49-F238E27FC236}">
                <a16:creationId xmlns:a16="http://schemas.microsoft.com/office/drawing/2014/main" id="{2B56532E-C465-7E7B-A4D3-86F327BB50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5007" y="2036146"/>
            <a:ext cx="1053911" cy="1016336"/>
          </a:xfrm>
          <a:prstGeom prst="wedgeRectCallout">
            <a:avLst/>
          </a:prstGeom>
          <a:ln w="57150">
            <a:solidFill>
              <a:schemeClr val="accent1"/>
            </a:solidFill>
          </a:ln>
        </p:spPr>
      </p:pic>
      <p:pic>
        <p:nvPicPr>
          <p:cNvPr id="6" name="Picture 5">
            <a:extLst>
              <a:ext uri="{FF2B5EF4-FFF2-40B4-BE49-F238E27FC236}">
                <a16:creationId xmlns:a16="http://schemas.microsoft.com/office/drawing/2014/main" id="{FEAF0A61-B62C-B3E3-07CA-61DC0FB94C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21871" y="2036146"/>
            <a:ext cx="1044000" cy="1028439"/>
          </a:xfrm>
          <a:prstGeom prst="wedgeRectCallout">
            <a:avLst/>
          </a:prstGeom>
          <a:ln w="57150">
            <a:solidFill>
              <a:schemeClr val="accent1"/>
            </a:solidFill>
          </a:ln>
        </p:spPr>
      </p:pic>
      <p:pic>
        <p:nvPicPr>
          <p:cNvPr id="9" name="Picture 8">
            <a:extLst>
              <a:ext uri="{FF2B5EF4-FFF2-40B4-BE49-F238E27FC236}">
                <a16:creationId xmlns:a16="http://schemas.microsoft.com/office/drawing/2014/main" id="{B949A61D-D1D3-F1B8-D47E-6D60E6C5C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87632" y="2035752"/>
            <a:ext cx="1044000" cy="1028439"/>
          </a:xfrm>
          <a:prstGeom prst="wedgeRectCallout">
            <a:avLst/>
          </a:prstGeom>
          <a:ln w="57150">
            <a:solidFill>
              <a:schemeClr val="accent1"/>
            </a:solidFill>
          </a:ln>
        </p:spPr>
      </p:pic>
      <p:pic>
        <p:nvPicPr>
          <p:cNvPr id="10" name="Picture 9">
            <a:extLst>
              <a:ext uri="{FF2B5EF4-FFF2-40B4-BE49-F238E27FC236}">
                <a16:creationId xmlns:a16="http://schemas.microsoft.com/office/drawing/2014/main" id="{CDF378AF-B9A8-4125-2A1C-20389B246DDD}"/>
              </a:ext>
            </a:extLst>
          </p:cNvPr>
          <p:cNvPicPr>
            <a:picLocks noChangeAspect="1"/>
          </p:cNvPicPr>
          <p:nvPr/>
        </p:nvPicPr>
        <p:blipFill>
          <a:blip r:embed="rId9"/>
          <a:stretch>
            <a:fillRect/>
          </a:stretch>
        </p:blipFill>
        <p:spPr>
          <a:xfrm>
            <a:off x="2070235" y="5446059"/>
            <a:ext cx="1044000" cy="1021365"/>
          </a:xfrm>
          <a:prstGeom prst="wedgeRectCallout">
            <a:avLst>
              <a:gd name="adj1" fmla="val 18578"/>
              <a:gd name="adj2" fmla="val -82145"/>
            </a:avLst>
          </a:prstGeom>
          <a:ln w="57150">
            <a:solidFill>
              <a:schemeClr val="accent1"/>
            </a:solidFill>
          </a:ln>
          <a:effectLst>
            <a:glow>
              <a:srgbClr val="FEFEFC"/>
            </a:glow>
            <a:softEdge rad="0"/>
          </a:effectLst>
        </p:spPr>
      </p:pic>
      <p:pic>
        <p:nvPicPr>
          <p:cNvPr id="12" name="Picture 11">
            <a:extLst>
              <a:ext uri="{FF2B5EF4-FFF2-40B4-BE49-F238E27FC236}">
                <a16:creationId xmlns:a16="http://schemas.microsoft.com/office/drawing/2014/main" id="{3F5A4AFC-AF48-8DBC-B812-516E294EB89F}"/>
              </a:ext>
            </a:extLst>
          </p:cNvPr>
          <p:cNvPicPr>
            <a:picLocks noChangeAspect="1"/>
          </p:cNvPicPr>
          <p:nvPr/>
        </p:nvPicPr>
        <p:blipFill>
          <a:blip r:embed="rId9"/>
          <a:stretch>
            <a:fillRect/>
          </a:stretch>
        </p:blipFill>
        <p:spPr>
          <a:xfrm>
            <a:off x="3996844" y="5446059"/>
            <a:ext cx="1044000" cy="1021365"/>
          </a:xfrm>
          <a:prstGeom prst="wedgeRectCallout">
            <a:avLst>
              <a:gd name="adj1" fmla="val 18578"/>
              <a:gd name="adj2" fmla="val -82145"/>
            </a:avLst>
          </a:prstGeom>
          <a:ln w="57150">
            <a:solidFill>
              <a:schemeClr val="accent1"/>
            </a:solidFill>
          </a:ln>
          <a:effectLst>
            <a:glow>
              <a:srgbClr val="FEFEFC"/>
            </a:glow>
            <a:softEdge rad="0"/>
          </a:effectLst>
        </p:spPr>
      </p:pic>
      <p:pic>
        <p:nvPicPr>
          <p:cNvPr id="13" name="Picture 12">
            <a:extLst>
              <a:ext uri="{FF2B5EF4-FFF2-40B4-BE49-F238E27FC236}">
                <a16:creationId xmlns:a16="http://schemas.microsoft.com/office/drawing/2014/main" id="{B110F370-4AA6-72E2-350D-B9571BDC96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62679" y="5398928"/>
            <a:ext cx="1044000" cy="1052488"/>
          </a:xfrm>
          <a:prstGeom prst="wedgeRectCallout">
            <a:avLst>
              <a:gd name="adj1" fmla="val -16911"/>
              <a:gd name="adj2" fmla="val -71062"/>
            </a:avLst>
          </a:prstGeom>
          <a:ln w="57150">
            <a:solidFill>
              <a:schemeClr val="accent1"/>
            </a:solidFill>
          </a:ln>
        </p:spPr>
      </p:pic>
      <p:pic>
        <p:nvPicPr>
          <p:cNvPr id="14" name="Picture 13">
            <a:extLst>
              <a:ext uri="{FF2B5EF4-FFF2-40B4-BE49-F238E27FC236}">
                <a16:creationId xmlns:a16="http://schemas.microsoft.com/office/drawing/2014/main" id="{B4B2626A-E87D-CB65-F8A3-987B5F75415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07091" y="2046982"/>
            <a:ext cx="1054800" cy="1031932"/>
          </a:xfrm>
          <a:prstGeom prst="wedgeRectCallout">
            <a:avLst/>
          </a:prstGeom>
          <a:ln w="57150">
            <a:solidFill>
              <a:schemeClr val="accent1"/>
            </a:solidFill>
          </a:ln>
        </p:spPr>
      </p:pic>
      <p:pic>
        <p:nvPicPr>
          <p:cNvPr id="15" name="Picture 14">
            <a:extLst>
              <a:ext uri="{FF2B5EF4-FFF2-40B4-BE49-F238E27FC236}">
                <a16:creationId xmlns:a16="http://schemas.microsoft.com/office/drawing/2014/main" id="{7F0285CF-5903-5C82-5668-1B94DBB5F42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39163" y="5398928"/>
            <a:ext cx="1044000" cy="1052488"/>
          </a:xfrm>
          <a:prstGeom prst="wedgeRectCallout">
            <a:avLst>
              <a:gd name="adj1" fmla="val -16911"/>
              <a:gd name="adj2" fmla="val -71062"/>
            </a:avLst>
          </a:prstGeom>
          <a:ln w="57150">
            <a:solidFill>
              <a:schemeClr val="accent1"/>
            </a:solidFill>
          </a:ln>
        </p:spPr>
      </p:pic>
    </p:spTree>
    <p:extLst>
      <p:ext uri="{BB962C8B-B14F-4D97-AF65-F5344CB8AC3E}">
        <p14:creationId xmlns:p14="http://schemas.microsoft.com/office/powerpoint/2010/main" val="367757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40F251-4AE3-CCBB-625C-61F329CBB2B0}"/>
              </a:ext>
            </a:extLst>
          </p:cNvPr>
          <p:cNvSpPr txBox="1"/>
          <p:nvPr/>
        </p:nvSpPr>
        <p:spPr>
          <a:xfrm>
            <a:off x="101266" y="2353234"/>
            <a:ext cx="5603498" cy="3674852"/>
          </a:xfrm>
          <a:prstGeom prst="rect">
            <a:avLst/>
          </a:prstGeom>
          <a:noFill/>
        </p:spPr>
        <p:txBody>
          <a:bodyPr wrap="square" rtlCol="0">
            <a:spAutoFit/>
          </a:bodyPr>
          <a:lstStyle/>
          <a:p>
            <a:pPr fontAlgn="base">
              <a:lnSpc>
                <a:spcPct val="90000"/>
              </a:lnSpc>
              <a:spcBef>
                <a:spcPts val="1800"/>
              </a:spcBef>
            </a:pPr>
            <a:r>
              <a:rPr lang="en-US" sz="2400" b="1" dirty="0">
                <a:effectLst>
                  <a:outerShdw blurRad="38100" dist="38100" dir="2700000" algn="tl">
                    <a:srgbClr val="000000">
                      <a:alpha val="43137"/>
                    </a:srgbClr>
                  </a:outerShdw>
                </a:effectLst>
                <a:latin typeface="+mj-lt"/>
              </a:rPr>
              <a:t>The intended value of your AI to your business and users.</a:t>
            </a:r>
          </a:p>
          <a:p>
            <a:pPr fontAlgn="base">
              <a:lnSpc>
                <a:spcPct val="90000"/>
              </a:lnSpc>
              <a:spcBef>
                <a:spcPts val="1800"/>
              </a:spcBef>
            </a:pPr>
            <a:endParaRPr lang="en-US" sz="2400" b="1" dirty="0">
              <a:effectLst>
                <a:outerShdw blurRad="38100" dist="38100" dir="2700000" algn="tl">
                  <a:srgbClr val="000000">
                    <a:alpha val="43137"/>
                  </a:srgbClr>
                </a:outerShdw>
              </a:effectLst>
              <a:latin typeface="+mj-lt"/>
            </a:endParaRPr>
          </a:p>
          <a:p>
            <a:pPr marL="457200" indent="-457200" fontAlgn="base">
              <a:lnSpc>
                <a:spcPct val="90000"/>
              </a:lnSpc>
              <a:spcBef>
                <a:spcPts val="1800"/>
              </a:spcBef>
              <a:buFont typeface="+mj-lt"/>
              <a:buAutoNum type="arabicPeriod"/>
            </a:pPr>
            <a:r>
              <a:rPr lang="en-US" sz="2400" b="1" dirty="0">
                <a:effectLst>
                  <a:outerShdw blurRad="38100" dist="38100" dir="2700000" algn="tl">
                    <a:srgbClr val="000000">
                      <a:alpha val="43137"/>
                    </a:srgbClr>
                  </a:outerShdw>
                </a:effectLst>
                <a:latin typeface="+mj-lt"/>
              </a:rPr>
              <a:t>Accelerates the manual process of determining age of abalone</a:t>
            </a:r>
          </a:p>
          <a:p>
            <a:pPr marL="457200" indent="-457200" fontAlgn="base">
              <a:lnSpc>
                <a:spcPct val="90000"/>
              </a:lnSpc>
              <a:spcBef>
                <a:spcPts val="1800"/>
              </a:spcBef>
              <a:buFont typeface="+mj-lt"/>
              <a:buAutoNum type="arabicPeriod"/>
            </a:pPr>
            <a:r>
              <a:rPr lang="en-US" sz="2400" b="1" dirty="0">
                <a:effectLst>
                  <a:outerShdw blurRad="38100" dist="38100" dir="2700000" algn="tl">
                    <a:srgbClr val="000000">
                      <a:alpha val="43137"/>
                    </a:srgbClr>
                  </a:outerShdw>
                </a:effectLst>
                <a:latin typeface="+mj-lt"/>
              </a:rPr>
              <a:t>Increased earnings for farmers &amp; enterprises</a:t>
            </a:r>
          </a:p>
          <a:p>
            <a:pPr marL="457200" indent="-457200" fontAlgn="base">
              <a:lnSpc>
                <a:spcPct val="90000"/>
              </a:lnSpc>
              <a:spcBef>
                <a:spcPts val="1800"/>
              </a:spcBef>
              <a:buFont typeface="+mj-lt"/>
              <a:buAutoNum type="arabicPeriod"/>
            </a:pPr>
            <a:r>
              <a:rPr lang="en-US" sz="2400" b="1" dirty="0">
                <a:effectLst>
                  <a:outerShdw blurRad="38100" dist="38100" dir="2700000" algn="tl">
                    <a:srgbClr val="000000">
                      <a:alpha val="43137"/>
                    </a:srgbClr>
                  </a:outerShdw>
                </a:effectLst>
                <a:latin typeface="+mj-lt"/>
              </a:rPr>
              <a:t>Fraud prevention</a:t>
            </a:r>
          </a:p>
        </p:txBody>
      </p:sp>
      <p:sp>
        <p:nvSpPr>
          <p:cNvPr id="3" name="Title 1">
            <a:extLst>
              <a:ext uri="{FF2B5EF4-FFF2-40B4-BE49-F238E27FC236}">
                <a16:creationId xmlns:a16="http://schemas.microsoft.com/office/drawing/2014/main" id="{7E8ADC48-8FB0-06F7-C8E0-278C8D9BCB7F}"/>
              </a:ext>
            </a:extLst>
          </p:cNvPr>
          <p:cNvSpPr txBox="1">
            <a:spLocks/>
          </p:cNvSpPr>
          <p:nvPr/>
        </p:nvSpPr>
        <p:spPr>
          <a:xfrm>
            <a:off x="0" y="-1"/>
            <a:ext cx="5852160" cy="235323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ea typeface="+mn-ea"/>
                <a:cs typeface="+mn-cs"/>
              </a:rPr>
              <a:t>PRIMARY EFFECTS</a:t>
            </a:r>
            <a:endParaRPr lang="en-US" sz="7000" b="1" kern="1200" dirty="0">
              <a:effectLst>
                <a:outerShdw blurRad="38100" dist="38100" dir="2700000" algn="tl">
                  <a:srgbClr val="000000">
                    <a:alpha val="43137"/>
                  </a:srgbClr>
                </a:outerShdw>
              </a:effectLst>
              <a:ea typeface="+mn-ea"/>
              <a:cs typeface="+mn-cs"/>
            </a:endParaRPr>
          </a:p>
        </p:txBody>
      </p:sp>
      <p:pic>
        <p:nvPicPr>
          <p:cNvPr id="5" name="Picture 4">
            <a:extLst>
              <a:ext uri="{FF2B5EF4-FFF2-40B4-BE49-F238E27FC236}">
                <a16:creationId xmlns:a16="http://schemas.microsoft.com/office/drawing/2014/main" id="{7F81DC5F-EB71-44E7-7D4E-5BEA948F1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00" y="0"/>
            <a:ext cx="6292800" cy="6858000"/>
          </a:xfrm>
          <a:prstGeom prst="rect">
            <a:avLst/>
          </a:prstGeom>
        </p:spPr>
      </p:pic>
    </p:spTree>
    <p:extLst>
      <p:ext uri="{BB962C8B-B14F-4D97-AF65-F5344CB8AC3E}">
        <p14:creationId xmlns:p14="http://schemas.microsoft.com/office/powerpoint/2010/main" val="22382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9107F9-3C1F-7A63-BC8D-7C6B4089527A}"/>
              </a:ext>
            </a:extLst>
          </p:cNvPr>
          <p:cNvSpPr txBox="1">
            <a:spLocks/>
          </p:cNvSpPr>
          <p:nvPr/>
        </p:nvSpPr>
        <p:spPr>
          <a:xfrm>
            <a:off x="23520" y="0"/>
            <a:ext cx="5852160" cy="235323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ea typeface="+mn-ea"/>
                <a:cs typeface="+mn-cs"/>
              </a:rPr>
              <a:t>SECONDARY EFFECTS</a:t>
            </a:r>
            <a:endParaRPr lang="en-US" sz="7000" b="1" kern="1200" dirty="0">
              <a:effectLst>
                <a:outerShdw blurRad="38100" dist="38100" dir="2700000" algn="tl">
                  <a:srgbClr val="000000">
                    <a:alpha val="43137"/>
                  </a:srgbClr>
                </a:outerShdw>
              </a:effectLst>
              <a:ea typeface="+mn-ea"/>
              <a:cs typeface="+mn-cs"/>
            </a:endParaRPr>
          </a:p>
        </p:txBody>
      </p:sp>
      <p:sp>
        <p:nvSpPr>
          <p:cNvPr id="4" name="TextBox 3">
            <a:extLst>
              <a:ext uri="{FF2B5EF4-FFF2-40B4-BE49-F238E27FC236}">
                <a16:creationId xmlns:a16="http://schemas.microsoft.com/office/drawing/2014/main" id="{64A91261-C8DE-317F-CC19-4EE7FD5BD992}"/>
              </a:ext>
            </a:extLst>
          </p:cNvPr>
          <p:cNvSpPr txBox="1"/>
          <p:nvPr/>
        </p:nvSpPr>
        <p:spPr>
          <a:xfrm>
            <a:off x="191069" y="2353235"/>
            <a:ext cx="5527344" cy="4007251"/>
          </a:xfrm>
          <a:prstGeom prst="rect">
            <a:avLst/>
          </a:prstGeom>
          <a:noFill/>
        </p:spPr>
        <p:txBody>
          <a:bodyPr wrap="square" rtlCol="0">
            <a:spAutoFit/>
          </a:bodyPr>
          <a:lstStyle/>
          <a:p>
            <a:pPr fontAlgn="base">
              <a:lnSpc>
                <a:spcPct val="90000"/>
              </a:lnSpc>
              <a:spcBef>
                <a:spcPts val="1800"/>
              </a:spcBef>
            </a:pPr>
            <a:r>
              <a:rPr lang="en-US" sz="2400" b="1" dirty="0">
                <a:effectLst>
                  <a:outerShdw blurRad="38100" dist="38100" dir="2700000" algn="tl">
                    <a:srgbClr val="000000">
                      <a:alpha val="43137"/>
                    </a:srgbClr>
                  </a:outerShdw>
                </a:effectLst>
                <a:latin typeface="+mj-lt"/>
              </a:rPr>
              <a:t>Any unintended benefits that your AI gives to your business or user.</a:t>
            </a:r>
          </a:p>
          <a:p>
            <a:pPr marL="457200" indent="-457200" fontAlgn="base">
              <a:lnSpc>
                <a:spcPct val="90000"/>
              </a:lnSpc>
              <a:spcBef>
                <a:spcPts val="1800"/>
              </a:spcBef>
              <a:buFont typeface="+mj-lt"/>
              <a:buAutoNum type="arabicPeriod"/>
            </a:pPr>
            <a:endParaRPr lang="en-US" sz="2400" b="1" dirty="0">
              <a:effectLst>
                <a:outerShdw blurRad="38100" dist="38100" dir="2700000" algn="tl">
                  <a:srgbClr val="000000">
                    <a:alpha val="43137"/>
                  </a:srgbClr>
                </a:outerShdw>
              </a:effectLst>
              <a:latin typeface="+mj-lt"/>
            </a:endParaRPr>
          </a:p>
          <a:p>
            <a:pPr marL="457200" indent="-457200" fontAlgn="base">
              <a:lnSpc>
                <a:spcPct val="90000"/>
              </a:lnSpc>
              <a:spcBef>
                <a:spcPts val="1800"/>
              </a:spcBef>
              <a:buFont typeface="+mj-lt"/>
              <a:buAutoNum type="arabicPeriod"/>
            </a:pPr>
            <a:r>
              <a:rPr lang="en-US" sz="2400" b="1" dirty="0">
                <a:effectLst>
                  <a:outerShdw blurRad="38100" dist="38100" dir="2700000" algn="tl">
                    <a:srgbClr val="000000">
                      <a:alpha val="43137"/>
                    </a:srgbClr>
                  </a:outerShdw>
                </a:effectLst>
                <a:latin typeface="+mj-lt"/>
              </a:rPr>
              <a:t>People who are not interested in abalone, becomes aware and interested </a:t>
            </a:r>
          </a:p>
          <a:p>
            <a:pPr marL="457200" indent="-457200" fontAlgn="base">
              <a:lnSpc>
                <a:spcPct val="90000"/>
              </a:lnSpc>
              <a:spcBef>
                <a:spcPts val="1800"/>
              </a:spcBef>
              <a:buFont typeface="+mj-lt"/>
              <a:buAutoNum type="arabicPeriod"/>
            </a:pPr>
            <a:r>
              <a:rPr lang="en-US" sz="2400" b="1" dirty="0">
                <a:effectLst>
                  <a:outerShdw blurRad="38100" dist="38100" dir="2700000" algn="tl">
                    <a:srgbClr val="000000">
                      <a:alpha val="43137"/>
                    </a:srgbClr>
                  </a:outerShdw>
                </a:effectLst>
                <a:latin typeface="+mj-lt"/>
              </a:rPr>
              <a:t>Fact checking to filter out incorrect information about the abalones </a:t>
            </a:r>
          </a:p>
          <a:p>
            <a:pPr marL="457200" indent="-457200" fontAlgn="base">
              <a:lnSpc>
                <a:spcPct val="90000"/>
              </a:lnSpc>
              <a:spcBef>
                <a:spcPts val="1800"/>
              </a:spcBef>
              <a:buFont typeface="+mj-lt"/>
              <a:buAutoNum type="arabicPeriod"/>
            </a:pPr>
            <a:r>
              <a:rPr lang="en-US" sz="2400" b="1" dirty="0">
                <a:effectLst>
                  <a:outerShdw blurRad="38100" dist="38100" dir="2700000" algn="tl">
                    <a:srgbClr val="000000">
                      <a:alpha val="43137"/>
                    </a:srgbClr>
                  </a:outerShdw>
                </a:effectLst>
                <a:latin typeface="+mj-lt"/>
              </a:rPr>
              <a:t>Promotes competition in rates </a:t>
            </a:r>
          </a:p>
        </p:txBody>
      </p:sp>
      <p:pic>
        <p:nvPicPr>
          <p:cNvPr id="7" name="Picture 6">
            <a:extLst>
              <a:ext uri="{FF2B5EF4-FFF2-40B4-BE49-F238E27FC236}">
                <a16:creationId xmlns:a16="http://schemas.microsoft.com/office/drawing/2014/main" id="{771E4DE2-7BC5-FC86-6DE8-F545549BF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00" y="-6566"/>
            <a:ext cx="6292800" cy="6864565"/>
          </a:xfrm>
          <a:prstGeom prst="rect">
            <a:avLst/>
          </a:prstGeom>
        </p:spPr>
      </p:pic>
    </p:spTree>
    <p:extLst>
      <p:ext uri="{BB962C8B-B14F-4D97-AF65-F5344CB8AC3E}">
        <p14:creationId xmlns:p14="http://schemas.microsoft.com/office/powerpoint/2010/main" val="157518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84CCBF9-823F-5EE1-945C-C3ABC2E9E26F}"/>
              </a:ext>
            </a:extLst>
          </p:cNvPr>
          <p:cNvSpPr txBox="1">
            <a:spLocks/>
          </p:cNvSpPr>
          <p:nvPr/>
        </p:nvSpPr>
        <p:spPr>
          <a:xfrm>
            <a:off x="0" y="-1"/>
            <a:ext cx="5852160" cy="235323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ea typeface="+mn-ea"/>
                <a:cs typeface="+mn-cs"/>
              </a:rPr>
              <a:t>TERTIARY EFFECTS</a:t>
            </a:r>
            <a:endParaRPr lang="en-US" sz="7000" b="1" kern="1200" dirty="0">
              <a:effectLst>
                <a:outerShdw blurRad="38100" dist="38100" dir="2700000" algn="tl">
                  <a:srgbClr val="000000">
                    <a:alpha val="43137"/>
                  </a:srgbClr>
                </a:outerShdw>
              </a:effectLst>
              <a:ea typeface="+mn-ea"/>
              <a:cs typeface="+mn-cs"/>
            </a:endParaRPr>
          </a:p>
        </p:txBody>
      </p:sp>
      <p:pic>
        <p:nvPicPr>
          <p:cNvPr id="5" name="Picture 4">
            <a:extLst>
              <a:ext uri="{FF2B5EF4-FFF2-40B4-BE49-F238E27FC236}">
                <a16:creationId xmlns:a16="http://schemas.microsoft.com/office/drawing/2014/main" id="{EFC10F76-F9E7-ECF9-7503-5AE30A684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00" y="0"/>
            <a:ext cx="6292800" cy="6858000"/>
          </a:xfrm>
          <a:prstGeom prst="rect">
            <a:avLst/>
          </a:prstGeom>
        </p:spPr>
      </p:pic>
      <p:sp>
        <p:nvSpPr>
          <p:cNvPr id="6" name="TextBox 5">
            <a:extLst>
              <a:ext uri="{FF2B5EF4-FFF2-40B4-BE49-F238E27FC236}">
                <a16:creationId xmlns:a16="http://schemas.microsoft.com/office/drawing/2014/main" id="{6428F977-0577-D6CC-758C-B69A151F1E2E}"/>
              </a:ext>
            </a:extLst>
          </p:cNvPr>
          <p:cNvSpPr txBox="1"/>
          <p:nvPr/>
        </p:nvSpPr>
        <p:spPr>
          <a:xfrm>
            <a:off x="172098" y="2353234"/>
            <a:ext cx="5507964" cy="4007251"/>
          </a:xfrm>
          <a:prstGeom prst="rect">
            <a:avLst/>
          </a:prstGeom>
          <a:noFill/>
        </p:spPr>
        <p:txBody>
          <a:bodyPr wrap="square" rtlCol="0">
            <a:spAutoFit/>
          </a:bodyPr>
          <a:lstStyle/>
          <a:p>
            <a:pPr fontAlgn="base">
              <a:lnSpc>
                <a:spcPct val="90000"/>
              </a:lnSpc>
              <a:spcBef>
                <a:spcPts val="1800"/>
              </a:spcBef>
            </a:pPr>
            <a:r>
              <a:rPr lang="en-US" sz="2400" b="1" dirty="0">
                <a:effectLst>
                  <a:outerShdw blurRad="38100" dist="38100" dir="2700000" algn="tl">
                    <a:srgbClr val="000000">
                      <a:alpha val="43137"/>
                    </a:srgbClr>
                  </a:outerShdw>
                </a:effectLst>
                <a:latin typeface="+mj-lt"/>
              </a:rPr>
              <a:t>The unintended consequences of your AI that could negatively impact your business or users. </a:t>
            </a:r>
          </a:p>
          <a:p>
            <a:pPr marL="457200" indent="-457200" fontAlgn="base">
              <a:lnSpc>
                <a:spcPct val="90000"/>
              </a:lnSpc>
              <a:spcBef>
                <a:spcPts val="1800"/>
              </a:spcBef>
              <a:buFont typeface="+mj-lt"/>
              <a:buAutoNum type="arabicPeriod"/>
            </a:pPr>
            <a:endParaRPr lang="en-US" sz="2400" b="1" dirty="0">
              <a:effectLst>
                <a:outerShdw blurRad="38100" dist="38100" dir="2700000" algn="tl">
                  <a:srgbClr val="000000">
                    <a:alpha val="43137"/>
                  </a:srgbClr>
                </a:outerShdw>
              </a:effectLst>
              <a:latin typeface="+mj-lt"/>
            </a:endParaRPr>
          </a:p>
          <a:p>
            <a:pPr marL="457200" indent="-457200" fontAlgn="base">
              <a:lnSpc>
                <a:spcPct val="90000"/>
              </a:lnSpc>
              <a:spcBef>
                <a:spcPts val="1800"/>
              </a:spcBef>
              <a:buFont typeface="+mj-lt"/>
              <a:buAutoNum type="arabicPeriod"/>
            </a:pPr>
            <a:r>
              <a:rPr lang="en-US" sz="2400" b="1" dirty="0">
                <a:effectLst>
                  <a:outerShdw blurRad="38100" dist="38100" dir="2700000" algn="tl">
                    <a:srgbClr val="000000">
                      <a:alpha val="43137"/>
                    </a:srgbClr>
                  </a:outerShdw>
                </a:effectLst>
                <a:latin typeface="+mj-lt"/>
              </a:rPr>
              <a:t>AI bias, trainings sets might not be ideal</a:t>
            </a:r>
          </a:p>
          <a:p>
            <a:pPr marL="457200" indent="-457200" fontAlgn="base">
              <a:lnSpc>
                <a:spcPct val="90000"/>
              </a:lnSpc>
              <a:spcBef>
                <a:spcPts val="1800"/>
              </a:spcBef>
              <a:buFont typeface="+mj-lt"/>
              <a:buAutoNum type="arabicPeriod"/>
            </a:pPr>
            <a:r>
              <a:rPr lang="en-US" sz="2400" b="1" dirty="0">
                <a:effectLst>
                  <a:outerShdw blurRad="38100" dist="38100" dir="2700000" algn="tl">
                    <a:srgbClr val="000000">
                      <a:alpha val="43137"/>
                    </a:srgbClr>
                  </a:outerShdw>
                </a:effectLst>
                <a:latin typeface="+mj-lt"/>
              </a:rPr>
              <a:t>Disrupting natural habitat and food chain</a:t>
            </a:r>
          </a:p>
          <a:p>
            <a:pPr marL="457200" indent="-457200" fontAlgn="base">
              <a:lnSpc>
                <a:spcPct val="90000"/>
              </a:lnSpc>
              <a:spcBef>
                <a:spcPts val="1800"/>
              </a:spcBef>
              <a:buFont typeface="+mj-lt"/>
              <a:buAutoNum type="arabicPeriod"/>
            </a:pPr>
            <a:r>
              <a:rPr lang="en-US" sz="2400" b="1" dirty="0">
                <a:effectLst>
                  <a:outerShdw blurRad="38100" dist="38100" dir="2700000" algn="tl">
                    <a:srgbClr val="000000">
                      <a:alpha val="43137"/>
                    </a:srgbClr>
                  </a:outerShdw>
                </a:effectLst>
                <a:latin typeface="+mj-lt"/>
              </a:rPr>
              <a:t>Endangering the species</a:t>
            </a:r>
          </a:p>
        </p:txBody>
      </p:sp>
    </p:spTree>
    <p:extLst>
      <p:ext uri="{BB962C8B-B14F-4D97-AF65-F5344CB8AC3E}">
        <p14:creationId xmlns:p14="http://schemas.microsoft.com/office/powerpoint/2010/main" val="411617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C9B7A4-7DD7-F672-D07C-0A61973CC8D0}"/>
              </a:ext>
            </a:extLst>
          </p:cNvPr>
          <p:cNvSpPr txBox="1">
            <a:spLocks/>
          </p:cNvSpPr>
          <p:nvPr/>
        </p:nvSpPr>
        <p:spPr>
          <a:xfrm>
            <a:off x="6320119" y="2132463"/>
            <a:ext cx="5871880" cy="129653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MVP DEMO</a:t>
            </a:r>
          </a:p>
        </p:txBody>
      </p:sp>
      <p:sp>
        <p:nvSpPr>
          <p:cNvPr id="9" name="TextBox 8">
            <a:extLst>
              <a:ext uri="{FF2B5EF4-FFF2-40B4-BE49-F238E27FC236}">
                <a16:creationId xmlns:a16="http://schemas.microsoft.com/office/drawing/2014/main" id="{3D13CA4D-89CC-EF37-C50D-56BD243FFB47}"/>
              </a:ext>
            </a:extLst>
          </p:cNvPr>
          <p:cNvSpPr txBox="1"/>
          <p:nvPr/>
        </p:nvSpPr>
        <p:spPr>
          <a:xfrm>
            <a:off x="6320120" y="3336877"/>
            <a:ext cx="5871880" cy="1865704"/>
          </a:xfrm>
          <a:prstGeom prst="rect">
            <a:avLst/>
          </a:prstGeom>
          <a:noFill/>
        </p:spPr>
        <p:txBody>
          <a:bodyPr wrap="square">
            <a:spAutoFit/>
          </a:bodyPr>
          <a:lstStyle/>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Live online demo </a:t>
            </a: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rPr>
              <a:t>IBM Watson Assistant</a:t>
            </a: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Dialog Creation in Watson Assistant </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Flow Conversation Design in Watson Assistant </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a:p>
            <a:pPr lvl="0" algn="ctr">
              <a:lnSpc>
                <a:spcPct val="107000"/>
              </a:lnSpc>
              <a:spcAft>
                <a:spcPts val="800"/>
              </a:spcAft>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Integration  &amp; Technical Architecture</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DCEAEA8-AAAB-2BFA-9DC8-96BD960667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6292800" cy="6858000"/>
          </a:xfrm>
          <a:prstGeom prst="rect">
            <a:avLst/>
          </a:prstGeom>
        </p:spPr>
      </p:pic>
    </p:spTree>
    <p:extLst>
      <p:ext uri="{BB962C8B-B14F-4D97-AF65-F5344CB8AC3E}">
        <p14:creationId xmlns:p14="http://schemas.microsoft.com/office/powerpoint/2010/main" val="32307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8782C7C-D471-30C8-BAE4-4569811383E5}"/>
              </a:ext>
            </a:extLst>
          </p:cNvPr>
          <p:cNvSpPr txBox="1"/>
          <p:nvPr/>
        </p:nvSpPr>
        <p:spPr>
          <a:xfrm>
            <a:off x="1237130" y="3949845"/>
            <a:ext cx="10555940" cy="707886"/>
          </a:xfrm>
          <a:prstGeom prst="rect">
            <a:avLst/>
          </a:prstGeom>
          <a:solidFill>
            <a:schemeClr val="bg2"/>
          </a:solidFill>
        </p:spPr>
        <p:txBody>
          <a:bodyPr wrap="square">
            <a:spAutoFit/>
          </a:bodyPr>
          <a:lstStyle/>
          <a:p>
            <a:r>
              <a:rPr lang="en-SG" sz="4000" b="1" dirty="0">
                <a:effectLst>
                  <a:outerShdw blurRad="38100" dist="38100" dir="2700000" algn="tl">
                    <a:srgbClr val="000000">
                      <a:alpha val="43137"/>
                    </a:srgbClr>
                  </a:outerShdw>
                </a:effectLst>
              </a:rPr>
              <a:t>https://predictingabaloneage.herokuapp.com/</a:t>
            </a:r>
          </a:p>
        </p:txBody>
      </p:sp>
      <p:pic>
        <p:nvPicPr>
          <p:cNvPr id="13" name="Picture 12">
            <a:extLst>
              <a:ext uri="{FF2B5EF4-FFF2-40B4-BE49-F238E27FC236}">
                <a16:creationId xmlns:a16="http://schemas.microsoft.com/office/drawing/2014/main" id="{9E2D2039-E732-26F8-EC15-E828DEAD5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3204" y="4657731"/>
            <a:ext cx="1945592" cy="1945592"/>
          </a:xfrm>
          <a:prstGeom prst="rect">
            <a:avLst/>
          </a:prstGeom>
        </p:spPr>
      </p:pic>
    </p:spTree>
    <p:extLst>
      <p:ext uri="{BB962C8B-B14F-4D97-AF65-F5344CB8AC3E}">
        <p14:creationId xmlns:p14="http://schemas.microsoft.com/office/powerpoint/2010/main" val="75571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20473-20AC-A2A8-A915-6E50D051B8E9}"/>
              </a:ext>
            </a:extLst>
          </p:cNvPr>
          <p:cNvSpPr txBox="1">
            <a:spLocks/>
          </p:cNvSpPr>
          <p:nvPr/>
        </p:nvSpPr>
        <p:spPr>
          <a:xfrm>
            <a:off x="0" y="3227609"/>
            <a:ext cx="121920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5400" b="1" dirty="0">
                <a:effectLst>
                  <a:outerShdw blurRad="38100" dist="38100" dir="2700000" algn="tl">
                    <a:srgbClr val="000000">
                      <a:alpha val="43137"/>
                    </a:srgbClr>
                  </a:outerShdw>
                </a:effectLst>
              </a:rPr>
              <a:t>Let’s find out the AGE of your Abalone. </a:t>
            </a:r>
          </a:p>
        </p:txBody>
      </p:sp>
      <p:sp>
        <p:nvSpPr>
          <p:cNvPr id="6" name="Subtitle 3">
            <a:extLst>
              <a:ext uri="{FF2B5EF4-FFF2-40B4-BE49-F238E27FC236}">
                <a16:creationId xmlns:a16="http://schemas.microsoft.com/office/drawing/2014/main" id="{5D55C7DF-6AE3-4C56-3CFA-A2C50A221FE8}"/>
              </a:ext>
            </a:extLst>
          </p:cNvPr>
          <p:cNvSpPr txBox="1">
            <a:spLocks/>
          </p:cNvSpPr>
          <p:nvPr/>
        </p:nvSpPr>
        <p:spPr>
          <a:xfrm>
            <a:off x="2974960" y="4649035"/>
            <a:ext cx="6242078" cy="295179"/>
          </a:xfrm>
          <a:prstGeom prst="rect">
            <a:avLst/>
          </a:prstGeom>
          <a:solidFill>
            <a:schemeClr val="bg1"/>
          </a:solidFill>
          <a:ln w="38100">
            <a:solidFill>
              <a:schemeClr val="bg1"/>
            </a:solidFill>
          </a:ln>
        </p:spPr>
        <p:txBody>
          <a:bodyPr vert="horz" lIns="91440" tIns="45720" rIns="91440" bIns="45720" rtlCol="0">
            <a:normAutofit fontScale="92500" lnSpcReduction="20000"/>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buNone/>
            </a:pPr>
            <a:r>
              <a:rPr lang="en-US" sz="1800" dirty="0"/>
              <a:t>Enter Length </a:t>
            </a:r>
          </a:p>
        </p:txBody>
      </p:sp>
      <p:sp>
        <p:nvSpPr>
          <p:cNvPr id="4" name="Subtitle 3">
            <a:extLst>
              <a:ext uri="{FF2B5EF4-FFF2-40B4-BE49-F238E27FC236}">
                <a16:creationId xmlns:a16="http://schemas.microsoft.com/office/drawing/2014/main" id="{53CE8FE3-8EB4-4776-CA52-646C2FF10BD3}"/>
              </a:ext>
            </a:extLst>
          </p:cNvPr>
          <p:cNvSpPr txBox="1">
            <a:spLocks/>
          </p:cNvSpPr>
          <p:nvPr/>
        </p:nvSpPr>
        <p:spPr>
          <a:xfrm>
            <a:off x="2974960" y="5039152"/>
            <a:ext cx="6242078" cy="295179"/>
          </a:xfrm>
          <a:prstGeom prst="rect">
            <a:avLst/>
          </a:prstGeom>
          <a:solidFill>
            <a:schemeClr val="bg1"/>
          </a:solidFill>
          <a:ln w="38100">
            <a:solidFill>
              <a:schemeClr val="bg1"/>
            </a:solidFill>
          </a:ln>
        </p:spPr>
        <p:txBody>
          <a:bodyPr vert="horz" lIns="91440" tIns="45720" rIns="91440" bIns="45720" rtlCol="0">
            <a:normAutofit fontScale="92500" lnSpcReduction="20000"/>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buNone/>
            </a:pPr>
            <a:r>
              <a:rPr lang="en-US" sz="1800" dirty="0"/>
              <a:t>Enter Diameter  </a:t>
            </a:r>
          </a:p>
        </p:txBody>
      </p:sp>
      <p:sp>
        <p:nvSpPr>
          <p:cNvPr id="7" name="Subtitle 3">
            <a:extLst>
              <a:ext uri="{FF2B5EF4-FFF2-40B4-BE49-F238E27FC236}">
                <a16:creationId xmlns:a16="http://schemas.microsoft.com/office/drawing/2014/main" id="{D87F86BA-FF24-F599-E9CF-FF3F06233C61}"/>
              </a:ext>
            </a:extLst>
          </p:cNvPr>
          <p:cNvSpPr txBox="1">
            <a:spLocks/>
          </p:cNvSpPr>
          <p:nvPr/>
        </p:nvSpPr>
        <p:spPr>
          <a:xfrm>
            <a:off x="2974960" y="5427922"/>
            <a:ext cx="6242078" cy="295179"/>
          </a:xfrm>
          <a:prstGeom prst="rect">
            <a:avLst/>
          </a:prstGeom>
          <a:solidFill>
            <a:schemeClr val="bg1"/>
          </a:solidFill>
          <a:ln w="38100">
            <a:solidFill>
              <a:schemeClr val="bg1"/>
            </a:solidFill>
          </a:ln>
        </p:spPr>
        <p:txBody>
          <a:bodyPr vert="horz" lIns="91440" tIns="45720" rIns="91440" bIns="45720" rtlCol="0">
            <a:normAutofit fontScale="92500" lnSpcReduction="20000"/>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buNone/>
            </a:pPr>
            <a:r>
              <a:rPr lang="en-US" sz="1800" dirty="0"/>
              <a:t>Enter Height  </a:t>
            </a:r>
          </a:p>
        </p:txBody>
      </p:sp>
      <p:sp>
        <p:nvSpPr>
          <p:cNvPr id="8" name="Subtitle 3">
            <a:extLst>
              <a:ext uri="{FF2B5EF4-FFF2-40B4-BE49-F238E27FC236}">
                <a16:creationId xmlns:a16="http://schemas.microsoft.com/office/drawing/2014/main" id="{DBB39042-C6B6-B938-298D-1F7E2E97622C}"/>
              </a:ext>
            </a:extLst>
          </p:cNvPr>
          <p:cNvSpPr txBox="1">
            <a:spLocks/>
          </p:cNvSpPr>
          <p:nvPr/>
        </p:nvSpPr>
        <p:spPr>
          <a:xfrm>
            <a:off x="4881348" y="5875429"/>
            <a:ext cx="2429303" cy="295179"/>
          </a:xfrm>
          <a:prstGeom prst="rect">
            <a:avLst/>
          </a:prstGeom>
          <a:solidFill>
            <a:schemeClr val="bg1"/>
          </a:solidFill>
          <a:ln w="38100">
            <a:solidFill>
              <a:schemeClr val="bg1"/>
            </a:solidFill>
          </a:ln>
        </p:spPr>
        <p:txBody>
          <a:bodyPr vert="horz" lIns="91440" tIns="45720" rIns="91440" bIns="45720" rtlCol="0">
            <a:normAutofit fontScale="92500" lnSpcReduction="20000"/>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buNone/>
            </a:pPr>
            <a:r>
              <a:rPr lang="en-US" sz="1800" dirty="0">
                <a:solidFill>
                  <a:schemeClr val="accent4">
                    <a:lumMod val="75000"/>
                  </a:schemeClr>
                </a:solidFill>
              </a:rPr>
              <a:t>Predict Abalone’s Age </a:t>
            </a:r>
          </a:p>
        </p:txBody>
      </p:sp>
      <p:sp>
        <p:nvSpPr>
          <p:cNvPr id="9" name="Subtitle 3">
            <a:extLst>
              <a:ext uri="{FF2B5EF4-FFF2-40B4-BE49-F238E27FC236}">
                <a16:creationId xmlns:a16="http://schemas.microsoft.com/office/drawing/2014/main" id="{682DD3C3-258D-547F-61B1-238B937D2C6F}"/>
              </a:ext>
            </a:extLst>
          </p:cNvPr>
          <p:cNvSpPr txBox="1">
            <a:spLocks/>
          </p:cNvSpPr>
          <p:nvPr/>
        </p:nvSpPr>
        <p:spPr>
          <a:xfrm>
            <a:off x="2974960" y="6322936"/>
            <a:ext cx="6242078" cy="431078"/>
          </a:xfrm>
          <a:prstGeom prst="rect">
            <a:avLst/>
          </a:prstGeom>
          <a:noFill/>
          <a:ln w="38100">
            <a:noFill/>
          </a:ln>
        </p:spPr>
        <p:txBody>
          <a:bodyPr vert="horz" lIns="91440" tIns="45720" rIns="91440" bIns="45720" rtlCol="0">
            <a:norm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lgn="ctr">
              <a:buNone/>
            </a:pPr>
            <a:r>
              <a:rPr lang="en-US" sz="2400" dirty="0">
                <a:solidFill>
                  <a:schemeClr val="accent1">
                    <a:lumMod val="50000"/>
                  </a:schemeClr>
                </a:solidFill>
              </a:rPr>
              <a:t>The predicted abalone age is 10.35 years </a:t>
            </a:r>
          </a:p>
        </p:txBody>
      </p:sp>
      <p:pic>
        <p:nvPicPr>
          <p:cNvPr id="3" name="Picture 2">
            <a:extLst>
              <a:ext uri="{FF2B5EF4-FFF2-40B4-BE49-F238E27FC236}">
                <a16:creationId xmlns:a16="http://schemas.microsoft.com/office/drawing/2014/main" id="{1F37C7C9-3EF9-ED2B-6035-B4BCF2C0A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267" y="5334331"/>
            <a:ext cx="2553733" cy="1535280"/>
          </a:xfrm>
          <a:prstGeom prst="rect">
            <a:avLst/>
          </a:prstGeom>
        </p:spPr>
      </p:pic>
    </p:spTree>
    <p:extLst>
      <p:ext uri="{BB962C8B-B14F-4D97-AF65-F5344CB8AC3E}">
        <p14:creationId xmlns:p14="http://schemas.microsoft.com/office/powerpoint/2010/main" val="335603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1" y="4788"/>
            <a:ext cx="5899201" cy="20014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 sz="6600" b="1" kern="1200" dirty="0">
                <a:effectLst>
                  <a:outerShdw blurRad="38100" dist="38100" dir="2700000" algn="tl">
                    <a:srgbClr val="000000">
                      <a:alpha val="43137"/>
                    </a:srgbClr>
                  </a:outerShdw>
                </a:effectLst>
                <a:ea typeface="+mn-ea"/>
                <a:cs typeface="+mn-cs"/>
              </a:rPr>
              <a:t>WHY WATSON ASSISTANT?</a:t>
            </a:r>
            <a:endParaRPr lang="en-US" sz="6600" b="1" kern="1200" dirty="0">
              <a:effectLst>
                <a:outerShdw blurRad="38100" dist="38100" dir="2700000" algn="tl">
                  <a:srgbClr val="000000">
                    <a:alpha val="43137"/>
                  </a:srgbClr>
                </a:outerShdw>
              </a:effectLst>
              <a:ea typeface="+mn-ea"/>
              <a:cs typeface="+mn-cs"/>
            </a:endParaRPr>
          </a:p>
        </p:txBody>
      </p:sp>
      <p:sp>
        <p:nvSpPr>
          <p:cNvPr id="11" name="Google Shape;258;p31">
            <a:extLst>
              <a:ext uri="{FF2B5EF4-FFF2-40B4-BE49-F238E27FC236}">
                <a16:creationId xmlns:a16="http://schemas.microsoft.com/office/drawing/2014/main" id="{578F6B31-AEC4-59F7-C6A9-2294227E01F3}"/>
              </a:ext>
            </a:extLst>
          </p:cNvPr>
          <p:cNvSpPr txBox="1">
            <a:spLocks/>
          </p:cNvSpPr>
          <p:nvPr/>
        </p:nvSpPr>
        <p:spPr>
          <a:xfrm>
            <a:off x="150124" y="2132463"/>
            <a:ext cx="5595583" cy="4513998"/>
          </a:xfrm>
          <a:prstGeom prst="rect">
            <a:avLst/>
          </a:prstGeom>
        </p:spPr>
        <p:txBody>
          <a:bodyPr spcFirstLastPara="1" wrap="square" lIns="0" tIns="0" rIns="0" bIns="0" anchor="t" anchorCtr="0">
            <a:no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0" indent="-457200">
              <a:buFont typeface="+mj-lt"/>
              <a:buAutoNum type="arabicPeriod"/>
            </a:pPr>
            <a:r>
              <a:rPr lang="en-US" sz="2400" b="1" dirty="0">
                <a:effectLst>
                  <a:outerShdw blurRad="38100" dist="38100" dir="2700000" algn="tl">
                    <a:srgbClr val="000000">
                      <a:alpha val="43137"/>
                    </a:srgbClr>
                  </a:outerShdw>
                </a:effectLst>
              </a:rPr>
              <a:t>Most chatbots try to mimic human interactions, which can frustrate users when a misunderstanding arises.</a:t>
            </a:r>
          </a:p>
          <a:p>
            <a:pPr marL="457200" indent="-457200">
              <a:buFont typeface="+mj-lt"/>
              <a:buAutoNum type="arabicPeriod"/>
            </a:pPr>
            <a:r>
              <a:rPr lang="en-US" sz="2400" b="1" dirty="0">
                <a:effectLst>
                  <a:outerShdw blurRad="38100" dist="38100" dir="2700000" algn="tl">
                    <a:srgbClr val="000000">
                      <a:alpha val="43137"/>
                    </a:srgbClr>
                  </a:outerShdw>
                </a:effectLst>
              </a:rPr>
              <a:t>Watson Assistant is more. It knows when to search for an answer from a knowledge base, when to ask for clarity, and when to direct you to a human for questions it can’t answer.</a:t>
            </a:r>
          </a:p>
          <a:p>
            <a:pPr marL="457200" indent="-457200">
              <a:spcAft>
                <a:spcPts val="600"/>
              </a:spcAft>
              <a:buFont typeface="+mj-lt"/>
              <a:buAutoNum type="arabicPeriod"/>
            </a:pPr>
            <a:r>
              <a:rPr lang="en-US" sz="2400" b="1" dirty="0">
                <a:effectLst>
                  <a:outerShdw blurRad="38100" dist="38100" dir="2700000" algn="tl">
                    <a:srgbClr val="000000">
                      <a:alpha val="43137"/>
                    </a:srgbClr>
                  </a:outerShdw>
                </a:effectLst>
              </a:rPr>
              <a:t>Watson Assistant can run on any cloud allowing businesses to bring AI to their data and apps wherever they are.</a:t>
            </a:r>
          </a:p>
        </p:txBody>
      </p:sp>
      <p:pic>
        <p:nvPicPr>
          <p:cNvPr id="21" name="BlissfulUntimelyIndianglassfish-mobile">
            <a:hlinkClick r:id="" action="ppaction://media"/>
            <a:extLst>
              <a:ext uri="{FF2B5EF4-FFF2-40B4-BE49-F238E27FC236}">
                <a16:creationId xmlns:a16="http://schemas.microsoft.com/office/drawing/2014/main" id="{6BC37732-4F5E-BC16-B981-2ABE09131D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99200" y="0"/>
            <a:ext cx="6292800" cy="6853212"/>
          </a:xfrm>
          <a:prstGeom prst="rect">
            <a:avLst/>
          </a:prstGeom>
        </p:spPr>
      </p:pic>
    </p:spTree>
    <p:extLst>
      <p:ext uri="{BB962C8B-B14F-4D97-AF65-F5344CB8AC3E}">
        <p14:creationId xmlns:p14="http://schemas.microsoft.com/office/powerpoint/2010/main" val="328353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1" y="4787"/>
            <a:ext cx="5899201" cy="352998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 sz="6000" b="1" dirty="0">
                <a:effectLst>
                  <a:outerShdw blurRad="38100" dist="38100" dir="2700000" algn="tl">
                    <a:srgbClr val="000000">
                      <a:alpha val="43137"/>
                    </a:srgbClr>
                  </a:outerShdw>
                </a:effectLst>
              </a:rPr>
              <a:t>DIALOG CREATION IN WATSON ASSISTANT</a:t>
            </a:r>
            <a:endParaRPr lang="en-US" sz="6000" b="1" kern="1200" dirty="0">
              <a:effectLst>
                <a:outerShdw blurRad="38100" dist="38100" dir="2700000" algn="tl">
                  <a:srgbClr val="000000">
                    <a:alpha val="43137"/>
                  </a:srgbClr>
                </a:outerShdw>
              </a:effectLst>
              <a:ea typeface="+mn-ea"/>
              <a:cs typeface="+mn-cs"/>
            </a:endParaRPr>
          </a:p>
        </p:txBody>
      </p:sp>
      <p:sp>
        <p:nvSpPr>
          <p:cNvPr id="11" name="Google Shape;258;p31">
            <a:extLst>
              <a:ext uri="{FF2B5EF4-FFF2-40B4-BE49-F238E27FC236}">
                <a16:creationId xmlns:a16="http://schemas.microsoft.com/office/drawing/2014/main" id="{578F6B31-AEC4-59F7-C6A9-2294227E01F3}"/>
              </a:ext>
            </a:extLst>
          </p:cNvPr>
          <p:cNvSpPr txBox="1">
            <a:spLocks/>
          </p:cNvSpPr>
          <p:nvPr/>
        </p:nvSpPr>
        <p:spPr>
          <a:xfrm>
            <a:off x="95534" y="3568380"/>
            <a:ext cx="5803667" cy="3059475"/>
          </a:xfrm>
          <a:prstGeom prst="rect">
            <a:avLst/>
          </a:prstGeom>
        </p:spPr>
        <p:txBody>
          <a:bodyPr spcFirstLastPara="1" wrap="square" lIns="0" tIns="0" rIns="0" bIns="0" anchor="t" anchorCtr="0">
            <a:no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0" indent="0">
              <a:spcBef>
                <a:spcPts val="800"/>
              </a:spcBef>
              <a:buFont typeface="Arial" pitchFamily="34" charset="0"/>
              <a:buNone/>
            </a:pPr>
            <a:r>
              <a:rPr lang="en-US" b="1" u="sng" dirty="0">
                <a:effectLst>
                  <a:outerShdw blurRad="38100" dist="38100" dir="2700000" algn="tl">
                    <a:srgbClr val="000000">
                      <a:alpha val="43137"/>
                    </a:srgbClr>
                  </a:outerShdw>
                </a:effectLst>
              </a:rPr>
              <a:t>Scope</a:t>
            </a:r>
          </a:p>
          <a:p>
            <a:pPr marL="457200" indent="-323850">
              <a:buSzPts val="1500"/>
              <a:buFont typeface="Arial" pitchFamily="34" charset="0"/>
              <a:buChar char="●"/>
            </a:pPr>
            <a:r>
              <a:rPr lang="en-US" sz="2000" b="1" dirty="0"/>
              <a:t>Gather requirements for the conversation and how the customer is supporting the use case today.</a:t>
            </a:r>
          </a:p>
          <a:p>
            <a:pPr marL="457200" indent="-323850">
              <a:buSzPts val="1500"/>
              <a:buFont typeface="Arial" pitchFamily="34" charset="0"/>
              <a:buChar char="●"/>
            </a:pPr>
            <a:r>
              <a:rPr lang="en-US" sz="2000" b="1" dirty="0"/>
              <a:t>Defined Persona</a:t>
            </a:r>
          </a:p>
          <a:p>
            <a:pPr marL="457200" indent="-323850">
              <a:buSzPts val="1500"/>
              <a:buFont typeface="Arial" pitchFamily="34" charset="0"/>
              <a:buChar char="●"/>
            </a:pPr>
            <a:r>
              <a:rPr lang="en-US" sz="2000" b="1" dirty="0"/>
              <a:t>Build Empathy Map</a:t>
            </a:r>
          </a:p>
          <a:p>
            <a:pPr marL="457200" indent="-323850">
              <a:buSzPts val="1500"/>
              <a:buFont typeface="Arial" pitchFamily="34" charset="0"/>
              <a:buChar char="●"/>
            </a:pPr>
            <a:r>
              <a:rPr lang="en-US" sz="2000" b="1" dirty="0"/>
              <a:t>Define potential intents and source utterances.</a:t>
            </a:r>
          </a:p>
        </p:txBody>
      </p:sp>
      <p:pic>
        <p:nvPicPr>
          <p:cNvPr id="12" name="Google Shape;254;p31">
            <a:extLst>
              <a:ext uri="{FF2B5EF4-FFF2-40B4-BE49-F238E27FC236}">
                <a16:creationId xmlns:a16="http://schemas.microsoft.com/office/drawing/2014/main" id="{DF03E40D-2195-612E-045F-DEDD36D0BAAA}"/>
              </a:ext>
            </a:extLst>
          </p:cNvPr>
          <p:cNvPicPr preferRelativeResize="0"/>
          <p:nvPr/>
        </p:nvPicPr>
        <p:blipFill>
          <a:blip r:embed="rId2">
            <a:alphaModFix/>
          </a:blip>
          <a:stretch>
            <a:fillRect/>
          </a:stretch>
        </p:blipFill>
        <p:spPr>
          <a:xfrm>
            <a:off x="5899199" y="0"/>
            <a:ext cx="6292800" cy="6853213"/>
          </a:xfrm>
          <a:prstGeom prst="rect">
            <a:avLst/>
          </a:prstGeom>
          <a:noFill/>
          <a:ln>
            <a:noFill/>
          </a:ln>
        </p:spPr>
      </p:pic>
      <p:pic>
        <p:nvPicPr>
          <p:cNvPr id="14" name="Picture 13">
            <a:extLst>
              <a:ext uri="{FF2B5EF4-FFF2-40B4-BE49-F238E27FC236}">
                <a16:creationId xmlns:a16="http://schemas.microsoft.com/office/drawing/2014/main" id="{4AD1BC07-1B29-812D-1FDC-B62913ECB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199" y="2126820"/>
            <a:ext cx="1825434" cy="1867380"/>
          </a:xfrm>
          <a:prstGeom prst="rect">
            <a:avLst/>
          </a:prstGeom>
        </p:spPr>
      </p:pic>
      <p:sp>
        <p:nvSpPr>
          <p:cNvPr id="15" name="Google Shape;257;p31">
            <a:extLst>
              <a:ext uri="{FF2B5EF4-FFF2-40B4-BE49-F238E27FC236}">
                <a16:creationId xmlns:a16="http://schemas.microsoft.com/office/drawing/2014/main" id="{DF086DA8-4E8D-821A-4B1C-39BA5C824C84}"/>
              </a:ext>
            </a:extLst>
          </p:cNvPr>
          <p:cNvSpPr txBox="1">
            <a:spLocks/>
          </p:cNvSpPr>
          <p:nvPr/>
        </p:nvSpPr>
        <p:spPr>
          <a:xfrm>
            <a:off x="6647970" y="2240042"/>
            <a:ext cx="945600" cy="629400"/>
          </a:xfrm>
          <a:prstGeom prst="rect">
            <a:avLst/>
          </a:prstGeom>
        </p:spPr>
        <p:txBody>
          <a:bodyPr spcFirstLastPara="1" wrap="square" lIns="0" tIns="0" rIns="0" bIns="0" anchor="t" anchorCtr="0">
            <a:no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0" indent="0">
              <a:spcBef>
                <a:spcPts val="800"/>
              </a:spcBef>
              <a:spcAft>
                <a:spcPts val="600"/>
              </a:spcAft>
              <a:buFont typeface="Arial" pitchFamily="34" charset="0"/>
              <a:buNone/>
            </a:pPr>
            <a:r>
              <a:rPr lang="en-US" sz="800" dirty="0">
                <a:solidFill>
                  <a:schemeClr val="bg1"/>
                </a:solidFill>
              </a:rPr>
              <a:t>What kind of questions can I answer to help?</a:t>
            </a:r>
            <a:endParaRPr lang="en-US" sz="700" dirty="0">
              <a:solidFill>
                <a:schemeClr val="bg1"/>
              </a:solidFill>
            </a:endParaRPr>
          </a:p>
        </p:txBody>
      </p:sp>
      <p:pic>
        <p:nvPicPr>
          <p:cNvPr id="17" name="Picture 16">
            <a:extLst>
              <a:ext uri="{FF2B5EF4-FFF2-40B4-BE49-F238E27FC236}">
                <a16:creationId xmlns:a16="http://schemas.microsoft.com/office/drawing/2014/main" id="{A9BF7BC8-55E6-70C0-10B5-5EA6EADB9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355" y="3988559"/>
            <a:ext cx="1798278" cy="1867380"/>
          </a:xfrm>
          <a:prstGeom prst="rect">
            <a:avLst/>
          </a:prstGeom>
        </p:spPr>
      </p:pic>
      <p:sp>
        <p:nvSpPr>
          <p:cNvPr id="18" name="Google Shape;256;p31">
            <a:extLst>
              <a:ext uri="{FF2B5EF4-FFF2-40B4-BE49-F238E27FC236}">
                <a16:creationId xmlns:a16="http://schemas.microsoft.com/office/drawing/2014/main" id="{21F5EC55-0CC4-76DE-4A74-2F7E84B860FC}"/>
              </a:ext>
            </a:extLst>
          </p:cNvPr>
          <p:cNvSpPr txBox="1">
            <a:spLocks/>
          </p:cNvSpPr>
          <p:nvPr/>
        </p:nvSpPr>
        <p:spPr>
          <a:xfrm>
            <a:off x="6056567" y="4150545"/>
            <a:ext cx="1040269" cy="575400"/>
          </a:xfrm>
          <a:prstGeom prst="rect">
            <a:avLst/>
          </a:prstGeom>
        </p:spPr>
        <p:txBody>
          <a:bodyPr spcFirstLastPara="1" wrap="square" lIns="0" tIns="0" rIns="0" bIns="0" anchor="t" anchorCtr="0">
            <a:no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0" indent="0">
              <a:spcBef>
                <a:spcPts val="800"/>
              </a:spcBef>
              <a:spcAft>
                <a:spcPts val="600"/>
              </a:spcAft>
              <a:buFont typeface="Arial" pitchFamily="34" charset="0"/>
              <a:buNone/>
            </a:pPr>
            <a:r>
              <a:rPr lang="en-US" sz="700" dirty="0">
                <a:solidFill>
                  <a:schemeClr val="bg1"/>
                </a:solidFill>
              </a:rPr>
              <a:t>I’m curious about learning more about abalones but I’m not sure what is important and where to start.</a:t>
            </a:r>
          </a:p>
        </p:txBody>
      </p:sp>
    </p:spTree>
    <p:extLst>
      <p:ext uri="{BB962C8B-B14F-4D97-AF65-F5344CB8AC3E}">
        <p14:creationId xmlns:p14="http://schemas.microsoft.com/office/powerpoint/2010/main" val="114400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1" y="4787"/>
            <a:ext cx="5899201" cy="395306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 sz="5400" b="1" dirty="0">
                <a:effectLst>
                  <a:outerShdw blurRad="38100" dist="38100" dir="2700000" algn="tl">
                    <a:srgbClr val="000000">
                      <a:alpha val="43137"/>
                    </a:srgbClr>
                  </a:outerShdw>
                </a:effectLst>
              </a:rPr>
              <a:t>FLOW CONVERSATION DESIGN IN WATSON ASSISTANT</a:t>
            </a:r>
            <a:endParaRPr lang="en-US" sz="5400" b="1" kern="1200" dirty="0">
              <a:effectLst>
                <a:outerShdw blurRad="38100" dist="38100" dir="2700000" algn="tl">
                  <a:srgbClr val="000000">
                    <a:alpha val="43137"/>
                  </a:srgbClr>
                </a:outerShdw>
              </a:effectLst>
              <a:ea typeface="+mn-ea"/>
              <a:cs typeface="+mn-cs"/>
            </a:endParaRPr>
          </a:p>
        </p:txBody>
      </p:sp>
      <p:pic>
        <p:nvPicPr>
          <p:cNvPr id="8" name="Google Shape;265;p32">
            <a:extLst>
              <a:ext uri="{FF2B5EF4-FFF2-40B4-BE49-F238E27FC236}">
                <a16:creationId xmlns:a16="http://schemas.microsoft.com/office/drawing/2014/main" id="{11C16020-CA4F-0DB8-DEFE-078080CB25B8}"/>
              </a:ext>
            </a:extLst>
          </p:cNvPr>
          <p:cNvPicPr preferRelativeResize="0"/>
          <p:nvPr/>
        </p:nvPicPr>
        <p:blipFill>
          <a:blip r:embed="rId2">
            <a:alphaModFix/>
          </a:blip>
          <a:stretch>
            <a:fillRect/>
          </a:stretch>
        </p:blipFill>
        <p:spPr>
          <a:xfrm>
            <a:off x="5899200" y="0"/>
            <a:ext cx="6292800" cy="6858000"/>
          </a:xfrm>
          <a:prstGeom prst="rect">
            <a:avLst/>
          </a:prstGeom>
          <a:noFill/>
          <a:ln>
            <a:noFill/>
          </a:ln>
        </p:spPr>
      </p:pic>
      <p:sp>
        <p:nvSpPr>
          <p:cNvPr id="10" name="Google Shape;266;p32">
            <a:extLst>
              <a:ext uri="{FF2B5EF4-FFF2-40B4-BE49-F238E27FC236}">
                <a16:creationId xmlns:a16="http://schemas.microsoft.com/office/drawing/2014/main" id="{3322D5FD-00E8-0070-E4F7-2CDD88B4BEDB}"/>
              </a:ext>
            </a:extLst>
          </p:cNvPr>
          <p:cNvSpPr txBox="1">
            <a:spLocks/>
          </p:cNvSpPr>
          <p:nvPr/>
        </p:nvSpPr>
        <p:spPr>
          <a:xfrm>
            <a:off x="764275" y="4468027"/>
            <a:ext cx="4804012" cy="1879797"/>
          </a:xfrm>
          <a:prstGeom prst="rect">
            <a:avLst/>
          </a:prstGeom>
        </p:spPr>
        <p:txBody>
          <a:bodyPr spcFirstLastPara="1" wrap="square" lIns="0" tIns="0" rIns="0" bIns="0" anchor="t" anchorCtr="0">
            <a:no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b="1" u="sng" dirty="0">
                <a:effectLst>
                  <a:outerShdw blurRad="38100" dist="38100" dir="2700000" algn="tl">
                    <a:srgbClr val="000000">
                      <a:alpha val="43137"/>
                    </a:srgbClr>
                  </a:outerShdw>
                </a:effectLst>
              </a:rPr>
              <a:t>Design</a:t>
            </a:r>
          </a:p>
          <a:p>
            <a:pPr marL="590550" indent="-457200">
              <a:buSzPts val="1500"/>
              <a:buFont typeface="+mj-lt"/>
              <a:buAutoNum type="arabicPeriod"/>
            </a:pPr>
            <a:r>
              <a:rPr lang="en-US" sz="2000" b="1" dirty="0">
                <a:effectLst>
                  <a:outerShdw blurRad="38100" dist="38100" dir="2700000" algn="tl">
                    <a:srgbClr val="000000">
                      <a:alpha val="43137"/>
                    </a:srgbClr>
                  </a:outerShdw>
                </a:effectLst>
              </a:rPr>
              <a:t>Define Intents</a:t>
            </a:r>
          </a:p>
          <a:p>
            <a:pPr marL="590550" indent="-457200">
              <a:buSzPts val="1500"/>
              <a:buFont typeface="+mj-lt"/>
              <a:buAutoNum type="arabicPeriod"/>
            </a:pPr>
            <a:r>
              <a:rPr lang="en-US" sz="2000" b="1" dirty="0">
                <a:effectLst>
                  <a:outerShdw blurRad="38100" dist="38100" dir="2700000" algn="tl">
                    <a:srgbClr val="000000">
                      <a:alpha val="43137"/>
                    </a:srgbClr>
                  </a:outerShdw>
                </a:effectLst>
              </a:rPr>
              <a:t>Define Entities.</a:t>
            </a:r>
          </a:p>
        </p:txBody>
      </p:sp>
    </p:spTree>
    <p:extLst>
      <p:ext uri="{BB962C8B-B14F-4D97-AF65-F5344CB8AC3E}">
        <p14:creationId xmlns:p14="http://schemas.microsoft.com/office/powerpoint/2010/main" val="287698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67;p32">
            <a:extLst>
              <a:ext uri="{FF2B5EF4-FFF2-40B4-BE49-F238E27FC236}">
                <a16:creationId xmlns:a16="http://schemas.microsoft.com/office/drawing/2014/main" id="{38968B38-A3A9-C21E-6A08-70DFD5F1DFF0}"/>
              </a:ext>
            </a:extLst>
          </p:cNvPr>
          <p:cNvPicPr preferRelativeResize="0"/>
          <p:nvPr/>
        </p:nvPicPr>
        <p:blipFill>
          <a:blip r:embed="rId2">
            <a:alphaModFix/>
          </a:blip>
          <a:stretch>
            <a:fillRect/>
          </a:stretch>
        </p:blipFill>
        <p:spPr>
          <a:xfrm>
            <a:off x="5899200" y="0"/>
            <a:ext cx="6292800" cy="6853213"/>
          </a:xfrm>
          <a:prstGeom prst="rect">
            <a:avLst/>
          </a:prstGeom>
          <a:noFill/>
          <a:ln>
            <a:noFill/>
          </a:ln>
        </p:spPr>
      </p:pic>
      <p:sp>
        <p:nvSpPr>
          <p:cNvPr id="5" name="Google Shape;266;p32">
            <a:extLst>
              <a:ext uri="{FF2B5EF4-FFF2-40B4-BE49-F238E27FC236}">
                <a16:creationId xmlns:a16="http://schemas.microsoft.com/office/drawing/2014/main" id="{C09522B0-3884-3E14-93B7-BFCB261BF027}"/>
              </a:ext>
            </a:extLst>
          </p:cNvPr>
          <p:cNvSpPr txBox="1">
            <a:spLocks/>
          </p:cNvSpPr>
          <p:nvPr/>
        </p:nvSpPr>
        <p:spPr>
          <a:xfrm>
            <a:off x="750627" y="4290606"/>
            <a:ext cx="4804012" cy="1879797"/>
          </a:xfrm>
          <a:prstGeom prst="rect">
            <a:avLst/>
          </a:prstGeom>
        </p:spPr>
        <p:txBody>
          <a:bodyPr spcFirstLastPara="1" wrap="square" lIns="0" tIns="0" rIns="0" bIns="0" anchor="t" anchorCtr="0">
            <a:no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0" indent="0">
              <a:lnSpc>
                <a:spcPct val="100000"/>
              </a:lnSpc>
              <a:spcBef>
                <a:spcPts val="0"/>
              </a:spcBef>
              <a:buFont typeface="Arial" pitchFamily="34" charset="0"/>
              <a:buNone/>
            </a:pPr>
            <a:r>
              <a:rPr lang="en-US" b="1" u="sng" dirty="0">
                <a:effectLst>
                  <a:outerShdw blurRad="38100" dist="38100" dir="2700000" algn="tl">
                    <a:srgbClr val="000000">
                      <a:alpha val="43137"/>
                    </a:srgbClr>
                  </a:outerShdw>
                </a:effectLst>
              </a:rPr>
              <a:t>Design</a:t>
            </a:r>
          </a:p>
          <a:p>
            <a:pPr marL="590550" lvl="0" indent="-457200" algn="l" rtl="0">
              <a:spcAft>
                <a:spcPts val="0"/>
              </a:spcAft>
              <a:buSzPts val="1500"/>
              <a:buFont typeface="+mj-lt"/>
              <a:buAutoNum type="arabicPeriod" startAt="3"/>
            </a:pPr>
            <a:r>
              <a:rPr lang="en-US" sz="2000" b="1" dirty="0">
                <a:effectLst>
                  <a:outerShdw blurRad="38100" dist="38100" dir="2700000" algn="tl">
                    <a:srgbClr val="000000">
                      <a:alpha val="43137"/>
                    </a:srgbClr>
                  </a:outerShdw>
                </a:effectLst>
              </a:rPr>
              <a:t>Start dialogue flow and test it.</a:t>
            </a:r>
          </a:p>
          <a:p>
            <a:pPr marL="590550" lvl="0" indent="-457200" algn="l" rtl="0">
              <a:spcAft>
                <a:spcPts val="0"/>
              </a:spcAft>
              <a:buSzPts val="1500"/>
              <a:buFont typeface="+mj-lt"/>
              <a:buAutoNum type="arabicPeriod" startAt="3"/>
            </a:pPr>
            <a:r>
              <a:rPr lang="en-US" sz="2000" b="1" dirty="0">
                <a:effectLst>
                  <a:outerShdw blurRad="38100" dist="38100" dir="2700000" algn="tl">
                    <a:srgbClr val="000000">
                      <a:alpha val="43137"/>
                    </a:srgbClr>
                  </a:outerShdw>
                </a:effectLst>
              </a:rPr>
              <a:t>Playback the conversation to the end user.</a:t>
            </a:r>
          </a:p>
        </p:txBody>
      </p:sp>
      <p:sp>
        <p:nvSpPr>
          <p:cNvPr id="6" name="Title 1">
            <a:extLst>
              <a:ext uri="{FF2B5EF4-FFF2-40B4-BE49-F238E27FC236}">
                <a16:creationId xmlns:a16="http://schemas.microsoft.com/office/drawing/2014/main" id="{1A7E0322-8D19-587D-811B-BF29857E4CA8}"/>
              </a:ext>
            </a:extLst>
          </p:cNvPr>
          <p:cNvSpPr txBox="1">
            <a:spLocks/>
          </p:cNvSpPr>
          <p:nvPr/>
        </p:nvSpPr>
        <p:spPr>
          <a:xfrm>
            <a:off x="-1" y="4787"/>
            <a:ext cx="5899201" cy="395306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 sz="5400" b="1" dirty="0">
                <a:effectLst>
                  <a:outerShdw blurRad="38100" dist="38100" dir="2700000" algn="tl">
                    <a:srgbClr val="000000">
                      <a:alpha val="43137"/>
                    </a:srgbClr>
                  </a:outerShdw>
                </a:effectLst>
              </a:rPr>
              <a:t>FLOW CONVERSATION DESIGN IN WATSON ASSISTANT</a:t>
            </a:r>
            <a:endParaRPr lang="en-US" sz="5400" b="1" kern="1200" dirty="0">
              <a:effectLst>
                <a:outerShdw blurRad="38100" dist="38100" dir="2700000" algn="tl">
                  <a:srgbClr val="000000">
                    <a:alpha val="43137"/>
                  </a:srgbClr>
                </a:outerShdw>
              </a:effectLst>
              <a:ea typeface="+mn-ea"/>
              <a:cs typeface="+mn-cs"/>
            </a:endParaRPr>
          </a:p>
        </p:txBody>
      </p:sp>
    </p:spTree>
    <p:extLst>
      <p:ext uri="{BB962C8B-B14F-4D97-AF65-F5344CB8AC3E}">
        <p14:creationId xmlns:p14="http://schemas.microsoft.com/office/powerpoint/2010/main" val="325159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E342-5C6A-0ADF-4446-6894DE7B2BBE}"/>
              </a:ext>
            </a:extLst>
          </p:cNvPr>
          <p:cNvSpPr txBox="1">
            <a:spLocks/>
          </p:cNvSpPr>
          <p:nvPr/>
        </p:nvSpPr>
        <p:spPr>
          <a:xfrm>
            <a:off x="6508376" y="820347"/>
            <a:ext cx="5495365" cy="322714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INCEPTION </a:t>
            </a:r>
          </a:p>
        </p:txBody>
      </p:sp>
      <p:sp>
        <p:nvSpPr>
          <p:cNvPr id="3" name="TextBox 2">
            <a:extLst>
              <a:ext uri="{FF2B5EF4-FFF2-40B4-BE49-F238E27FC236}">
                <a16:creationId xmlns:a16="http://schemas.microsoft.com/office/drawing/2014/main" id="{C8056D4D-3764-D6AA-D400-88E91C4FF480}"/>
              </a:ext>
            </a:extLst>
          </p:cNvPr>
          <p:cNvSpPr txBox="1"/>
          <p:nvPr/>
        </p:nvSpPr>
        <p:spPr>
          <a:xfrm>
            <a:off x="6320118" y="3855547"/>
            <a:ext cx="5871880" cy="383888"/>
          </a:xfrm>
          <a:prstGeom prst="rect">
            <a:avLst/>
          </a:prstGeom>
          <a:noFill/>
        </p:spPr>
        <p:txBody>
          <a:bodyPr wrap="square">
            <a:spAutoFit/>
          </a:bodyPr>
          <a:lstStyle/>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Project Objective </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E857CC8-18A2-A8DE-7904-751C9168BC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2" y="0"/>
            <a:ext cx="6292800" cy="6858000"/>
          </a:xfrm>
          <a:prstGeom prst="rect">
            <a:avLst/>
          </a:prstGeom>
        </p:spPr>
      </p:pic>
    </p:spTree>
    <p:extLst>
      <p:ext uri="{BB962C8B-B14F-4D97-AF65-F5344CB8AC3E}">
        <p14:creationId xmlns:p14="http://schemas.microsoft.com/office/powerpoint/2010/main" val="30141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0" y="4787"/>
            <a:ext cx="12192000" cy="189024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 sz="6600" b="1" dirty="0">
                <a:effectLst>
                  <a:outerShdw blurRad="38100" dist="38100" dir="2700000" algn="tl">
                    <a:srgbClr val="000000">
                      <a:alpha val="43137"/>
                    </a:srgbClr>
                  </a:outerShdw>
                </a:effectLst>
              </a:rPr>
              <a:t>FLOW CONVERSATION DESIGN IN WATSON ASSISTANT</a:t>
            </a:r>
            <a:endParaRPr lang="en-US" sz="6600" b="1" kern="1200" dirty="0">
              <a:effectLst>
                <a:outerShdw blurRad="38100" dist="38100" dir="2700000" algn="tl">
                  <a:srgbClr val="000000">
                    <a:alpha val="43137"/>
                  </a:srgbClr>
                </a:outerShdw>
              </a:effectLst>
              <a:ea typeface="+mn-ea"/>
              <a:cs typeface="+mn-cs"/>
            </a:endParaRPr>
          </a:p>
        </p:txBody>
      </p:sp>
      <p:pic>
        <p:nvPicPr>
          <p:cNvPr id="7" name="Google Shape;274;p33">
            <a:extLst>
              <a:ext uri="{FF2B5EF4-FFF2-40B4-BE49-F238E27FC236}">
                <a16:creationId xmlns:a16="http://schemas.microsoft.com/office/drawing/2014/main" id="{D87FBE86-CE58-AB70-6440-2DAE8101437E}"/>
              </a:ext>
            </a:extLst>
          </p:cNvPr>
          <p:cNvPicPr preferRelativeResize="0"/>
          <p:nvPr/>
        </p:nvPicPr>
        <p:blipFill>
          <a:blip r:embed="rId2">
            <a:alphaModFix/>
          </a:blip>
          <a:stretch>
            <a:fillRect/>
          </a:stretch>
        </p:blipFill>
        <p:spPr>
          <a:xfrm>
            <a:off x="0" y="1895033"/>
            <a:ext cx="12191999" cy="4962968"/>
          </a:xfrm>
          <a:prstGeom prst="rect">
            <a:avLst/>
          </a:prstGeom>
          <a:noFill/>
          <a:ln>
            <a:noFill/>
          </a:ln>
        </p:spPr>
      </p:pic>
    </p:spTree>
    <p:extLst>
      <p:ext uri="{BB962C8B-B14F-4D97-AF65-F5344CB8AC3E}">
        <p14:creationId xmlns:p14="http://schemas.microsoft.com/office/powerpoint/2010/main" val="249878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5C72442-B5B0-E1C5-B3D5-A4883C323175}"/>
              </a:ext>
            </a:extLst>
          </p:cNvPr>
          <p:cNvSpPr txBox="1">
            <a:spLocks/>
          </p:cNvSpPr>
          <p:nvPr/>
        </p:nvSpPr>
        <p:spPr>
          <a:xfrm>
            <a:off x="0" y="180602"/>
            <a:ext cx="12192000" cy="189024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 sz="7000" b="1" dirty="0">
                <a:effectLst>
                  <a:outerShdw blurRad="38100" dist="38100" dir="2700000" algn="tl">
                    <a:srgbClr val="000000">
                      <a:alpha val="43137"/>
                    </a:srgbClr>
                  </a:outerShdw>
                </a:effectLst>
              </a:rPr>
              <a:t>INTEGRATION &amp;TECHNICAL ARCHITECTURE </a:t>
            </a:r>
            <a:endParaRPr lang="en-US" sz="7000" b="1" kern="1200" dirty="0">
              <a:effectLst>
                <a:outerShdw blurRad="38100" dist="38100" dir="2700000" algn="tl">
                  <a:srgbClr val="000000">
                    <a:alpha val="43137"/>
                  </a:srgbClr>
                </a:outerShdw>
              </a:effectLst>
              <a:ea typeface="+mn-ea"/>
              <a:cs typeface="+mn-cs"/>
            </a:endParaRPr>
          </a:p>
        </p:txBody>
      </p:sp>
      <p:pic>
        <p:nvPicPr>
          <p:cNvPr id="5" name="Google Shape;281;p34">
            <a:extLst>
              <a:ext uri="{FF2B5EF4-FFF2-40B4-BE49-F238E27FC236}">
                <a16:creationId xmlns:a16="http://schemas.microsoft.com/office/drawing/2014/main" id="{B6065632-F189-5439-7B93-564ECCCCA8B6}"/>
              </a:ext>
            </a:extLst>
          </p:cNvPr>
          <p:cNvPicPr preferRelativeResize="0"/>
          <p:nvPr/>
        </p:nvPicPr>
        <p:blipFill>
          <a:blip r:embed="rId2">
            <a:alphaModFix/>
          </a:blip>
          <a:stretch>
            <a:fillRect/>
          </a:stretch>
        </p:blipFill>
        <p:spPr>
          <a:xfrm>
            <a:off x="0" y="2084294"/>
            <a:ext cx="12192000" cy="4773706"/>
          </a:xfrm>
          <a:prstGeom prst="rect">
            <a:avLst/>
          </a:prstGeom>
          <a:noFill/>
          <a:ln>
            <a:noFill/>
          </a:ln>
        </p:spPr>
      </p:pic>
    </p:spTree>
    <p:extLst>
      <p:ext uri="{BB962C8B-B14F-4D97-AF65-F5344CB8AC3E}">
        <p14:creationId xmlns:p14="http://schemas.microsoft.com/office/powerpoint/2010/main" val="35468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C9B7A4-7DD7-F672-D07C-0A61973CC8D0}"/>
              </a:ext>
            </a:extLst>
          </p:cNvPr>
          <p:cNvSpPr txBox="1">
            <a:spLocks/>
          </p:cNvSpPr>
          <p:nvPr/>
        </p:nvSpPr>
        <p:spPr>
          <a:xfrm>
            <a:off x="6320120" y="1917511"/>
            <a:ext cx="5871880" cy="212905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PROJECT LEARNINGS </a:t>
            </a:r>
          </a:p>
        </p:txBody>
      </p:sp>
      <p:sp>
        <p:nvSpPr>
          <p:cNvPr id="9" name="TextBox 8">
            <a:extLst>
              <a:ext uri="{FF2B5EF4-FFF2-40B4-BE49-F238E27FC236}">
                <a16:creationId xmlns:a16="http://schemas.microsoft.com/office/drawing/2014/main" id="{3D13CA4D-89CC-EF37-C50D-56BD243FFB47}"/>
              </a:ext>
            </a:extLst>
          </p:cNvPr>
          <p:cNvSpPr txBox="1"/>
          <p:nvPr/>
        </p:nvSpPr>
        <p:spPr>
          <a:xfrm>
            <a:off x="6320120" y="4046561"/>
            <a:ext cx="5871880" cy="680251"/>
          </a:xfrm>
          <a:prstGeom prst="rect">
            <a:avLst/>
          </a:prstGeom>
          <a:noFill/>
        </p:spPr>
        <p:txBody>
          <a:bodyPr wrap="square">
            <a:spAutoFit/>
          </a:bodyPr>
          <a:lstStyle/>
          <a:p>
            <a:pPr lvl="0" algn="ctr">
              <a:lnSpc>
                <a:spcPct val="107000"/>
              </a:lnSpc>
            </a:pPr>
            <a:r>
              <a:rPr lang="en-SG" sz="1800" b="1" i="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Constraints and Challenges </a:t>
            </a:r>
            <a:endParaRPr lang="en-SG" sz="1800" b="1" i="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a:p>
            <a:pPr lvl="0" algn="ctr">
              <a:lnSpc>
                <a:spcPct val="107000"/>
              </a:lnSpc>
              <a:spcAft>
                <a:spcPts val="800"/>
              </a:spcAft>
            </a:pPr>
            <a:r>
              <a:rPr lang="en-SG" sz="1800" b="1" i="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Integration and Development</a:t>
            </a:r>
            <a:endParaRPr lang="en-SG" sz="1800" b="1" i="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DCEAEA8-AAAB-2BFA-9DC8-96BD960667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6292800" cy="6858000"/>
          </a:xfrm>
          <a:prstGeom prst="rect">
            <a:avLst/>
          </a:prstGeom>
        </p:spPr>
      </p:pic>
    </p:spTree>
    <p:extLst>
      <p:ext uri="{BB962C8B-B14F-4D97-AF65-F5344CB8AC3E}">
        <p14:creationId xmlns:p14="http://schemas.microsoft.com/office/powerpoint/2010/main" val="344525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C8041633-128C-AD9F-9ADB-25814D1AB3A8}"/>
              </a:ext>
            </a:extLst>
          </p:cNvPr>
          <p:cNvGraphicFramePr>
            <a:graphicFrameLocks/>
          </p:cNvGraphicFramePr>
          <p:nvPr>
            <p:extLst>
              <p:ext uri="{D42A27DB-BD31-4B8C-83A1-F6EECF244321}">
                <p14:modId xmlns:p14="http://schemas.microsoft.com/office/powerpoint/2010/main" val="2368285604"/>
              </p:ext>
            </p:extLst>
          </p:nvPr>
        </p:nvGraphicFramePr>
        <p:xfrm>
          <a:off x="0" y="1285128"/>
          <a:ext cx="12192000" cy="5572873"/>
        </p:xfrm>
        <a:graphic>
          <a:graphicData uri="http://schemas.openxmlformats.org/drawingml/2006/table">
            <a:tbl>
              <a:tblPr firstRow="1" bandRow="1">
                <a:tableStyleId>{5C22544A-7EE6-4342-B048-85BDC9FD1C3A}</a:tableStyleId>
              </a:tblPr>
              <a:tblGrid>
                <a:gridCol w="2634018">
                  <a:extLst>
                    <a:ext uri="{9D8B030D-6E8A-4147-A177-3AD203B41FA5}">
                      <a16:colId xmlns:a16="http://schemas.microsoft.com/office/drawing/2014/main" val="20000"/>
                    </a:ext>
                  </a:extLst>
                </a:gridCol>
                <a:gridCol w="9557982">
                  <a:extLst>
                    <a:ext uri="{9D8B030D-6E8A-4147-A177-3AD203B41FA5}">
                      <a16:colId xmlns:a16="http://schemas.microsoft.com/office/drawing/2014/main" val="1021683104"/>
                    </a:ext>
                  </a:extLst>
                </a:gridCol>
              </a:tblGrid>
              <a:tr h="472172">
                <a:tc>
                  <a:txBody>
                    <a:bodyPr/>
                    <a:lstStyle/>
                    <a:p>
                      <a:pPr algn="ctr"/>
                      <a:r>
                        <a:rPr lang="en-US" dirty="0"/>
                        <a:t>Name</a:t>
                      </a:r>
                    </a:p>
                  </a:txBody>
                  <a:tcPr marL="83694" marR="83694" anchor="ctr"/>
                </a:tc>
                <a:tc>
                  <a:txBody>
                    <a:bodyPr/>
                    <a:lstStyle/>
                    <a:p>
                      <a:pPr algn="ctr"/>
                      <a:r>
                        <a:rPr lang="en-US" dirty="0"/>
                        <a:t>Remarks </a:t>
                      </a:r>
                    </a:p>
                  </a:txBody>
                  <a:tcPr marL="83694" marR="83694" anchor="ctr"/>
                </a:tc>
                <a:extLst>
                  <a:ext uri="{0D108BD9-81ED-4DB2-BD59-A6C34878D82A}">
                    <a16:rowId xmlns:a16="http://schemas.microsoft.com/office/drawing/2014/main" val="10000"/>
                  </a:ext>
                </a:extLst>
              </a:tr>
              <a:tr h="2793241">
                <a:tc>
                  <a:txBody>
                    <a:bodyPr/>
                    <a:lstStyle/>
                    <a:p>
                      <a:pPr algn="ctr"/>
                      <a:r>
                        <a:rPr lang="en-US" dirty="0"/>
                        <a:t>Anisah </a:t>
                      </a:r>
                      <a:r>
                        <a:rPr lang="en-US" dirty="0" err="1"/>
                        <a:t>Binte</a:t>
                      </a:r>
                      <a:r>
                        <a:rPr lang="en-US" dirty="0"/>
                        <a:t> Sudarman </a:t>
                      </a:r>
                    </a:p>
                  </a:txBody>
                  <a:tcPr marL="83694" marR="83694" anchor="ctr"/>
                </a:tc>
                <a:tc>
                  <a:txBody>
                    <a:bodyPr/>
                    <a:lstStyle/>
                    <a:p>
                      <a:pPr marL="342900" indent="-342900" algn="l">
                        <a:lnSpc>
                          <a:spcPct val="90000"/>
                        </a:lnSpc>
                        <a:spcBef>
                          <a:spcPts val="1800"/>
                        </a:spcBef>
                        <a:buFont typeface="+mj-lt"/>
                        <a:buAutoNum type="arabicPeriod"/>
                      </a:pPr>
                      <a:r>
                        <a:rPr lang="en-US" b="1" dirty="0"/>
                        <a:t>Tried to attain a model at IBM which was what was usually introduced to us but the CUH hours has such ridiculous limitations. </a:t>
                      </a:r>
                    </a:p>
                    <a:p>
                      <a:pPr marL="342900" indent="-342900" algn="l">
                        <a:lnSpc>
                          <a:spcPct val="90000"/>
                        </a:lnSpc>
                        <a:spcBef>
                          <a:spcPts val="1800"/>
                        </a:spcBef>
                        <a:buFont typeface="+mj-lt"/>
                        <a:buAutoNum type="arabicPeriod"/>
                      </a:pPr>
                      <a:r>
                        <a:rPr lang="en-US" dirty="0"/>
                        <a:t>Hardly any AI machine learning could be done. </a:t>
                      </a:r>
                    </a:p>
                    <a:p>
                      <a:pPr marL="342900" indent="-342900" algn="l">
                        <a:lnSpc>
                          <a:spcPct val="90000"/>
                        </a:lnSpc>
                        <a:spcBef>
                          <a:spcPts val="1800"/>
                        </a:spcBef>
                        <a:buFont typeface="+mj-lt"/>
                        <a:buAutoNum type="arabicPeriod"/>
                      </a:pPr>
                      <a:r>
                        <a:rPr lang="en-US" dirty="0"/>
                        <a:t>Need to have some form of understanding for coding lest, all words, symbols  looks weird and alien. </a:t>
                      </a:r>
                    </a:p>
                    <a:p>
                      <a:pPr marL="342900" indent="-342900" algn="l">
                        <a:lnSpc>
                          <a:spcPct val="90000"/>
                        </a:lnSpc>
                        <a:spcBef>
                          <a:spcPts val="1800"/>
                        </a:spcBef>
                        <a:buFont typeface="+mj-lt"/>
                        <a:buAutoNum type="arabicPeriod"/>
                      </a:pPr>
                      <a:r>
                        <a:rPr lang="en-US" dirty="0"/>
                        <a:t>Lack of time to learn and practice the tools provided especially with other outstanding tasks. </a:t>
                      </a:r>
                    </a:p>
                    <a:p>
                      <a:pPr marL="342900" indent="-342900" algn="l">
                        <a:lnSpc>
                          <a:spcPct val="90000"/>
                        </a:lnSpc>
                        <a:spcBef>
                          <a:spcPts val="1800"/>
                        </a:spcBef>
                        <a:buFont typeface="+mj-lt"/>
                        <a:buAutoNum type="arabicPeriod"/>
                      </a:pPr>
                      <a:r>
                        <a:rPr lang="en-US" dirty="0"/>
                        <a:t>Error messages similar to the flow of understanding among team members and/or lecturer.</a:t>
                      </a:r>
                    </a:p>
                  </a:txBody>
                  <a:tcPr marL="83694" marR="83694" anchor="ctr"/>
                </a:tc>
                <a:extLst>
                  <a:ext uri="{0D108BD9-81ED-4DB2-BD59-A6C34878D82A}">
                    <a16:rowId xmlns:a16="http://schemas.microsoft.com/office/drawing/2014/main" val="260788361"/>
                  </a:ext>
                </a:extLst>
              </a:tr>
              <a:tr h="2307460">
                <a:tc>
                  <a:txBody>
                    <a:bodyPr/>
                    <a:lstStyle/>
                    <a:p>
                      <a:pPr algn="ctr"/>
                      <a:r>
                        <a:rPr lang="en-US" dirty="0"/>
                        <a:t>Branden Chan </a:t>
                      </a:r>
                    </a:p>
                  </a:txBody>
                  <a:tcPr marL="83694" marR="83694" anchor="ctr"/>
                </a:tc>
                <a:tc>
                  <a:txBody>
                    <a:bodyPr/>
                    <a:lstStyle/>
                    <a:p>
                      <a:pPr marL="476250" indent="-342900">
                        <a:lnSpc>
                          <a:spcPct val="90000"/>
                        </a:lnSpc>
                        <a:spcBef>
                          <a:spcPts val="1800"/>
                        </a:spcBef>
                        <a:buSzPts val="1500"/>
                        <a:buFont typeface="+mj-lt"/>
                        <a:buAutoNum type="arabicPeriod"/>
                      </a:pPr>
                      <a:r>
                        <a:rPr lang="en-US" dirty="0"/>
                        <a:t>Important to have the right data available before creating a prediction function for machine learning </a:t>
                      </a:r>
                    </a:p>
                    <a:p>
                      <a:pPr marL="476250" indent="-342900">
                        <a:lnSpc>
                          <a:spcPct val="90000"/>
                        </a:lnSpc>
                        <a:spcBef>
                          <a:spcPts val="1800"/>
                        </a:spcBef>
                        <a:buSzPts val="1500"/>
                        <a:buFont typeface="+mj-lt"/>
                        <a:buAutoNum type="arabicPeriod"/>
                      </a:pPr>
                      <a:r>
                        <a:rPr lang="en-US" dirty="0"/>
                        <a:t>Data for prediction is not very widely available on the internet and still pretty raw </a:t>
                      </a:r>
                    </a:p>
                    <a:p>
                      <a:pPr marL="476250" indent="-342900">
                        <a:lnSpc>
                          <a:spcPct val="90000"/>
                        </a:lnSpc>
                        <a:spcBef>
                          <a:spcPts val="1800"/>
                        </a:spcBef>
                        <a:buSzPts val="1500"/>
                        <a:buFont typeface="+mj-lt"/>
                        <a:buAutoNum type="arabicPeriod"/>
                      </a:pPr>
                      <a:r>
                        <a:rPr lang="en-US" b="1" dirty="0"/>
                        <a:t>Instead of Solution first, we had to find the right data first before the solution </a:t>
                      </a:r>
                    </a:p>
                    <a:p>
                      <a:pPr marL="476250" indent="-342900">
                        <a:lnSpc>
                          <a:spcPct val="90000"/>
                        </a:lnSpc>
                        <a:spcBef>
                          <a:spcPts val="1800"/>
                        </a:spcBef>
                        <a:buSzPts val="1500"/>
                        <a:buFont typeface="+mj-lt"/>
                        <a:buAutoNum type="arabicPeriod"/>
                      </a:pPr>
                      <a:r>
                        <a:rPr lang="en-US" dirty="0"/>
                        <a:t>Data has to be adjusted and cleansed to customize to do certain predictions; those a lot of trouble shooting has to be done to keep improving the machine learning. </a:t>
                      </a:r>
                      <a:endParaRPr lang="en-US" sz="1800" dirty="0"/>
                    </a:p>
                  </a:txBody>
                  <a:tcPr marL="83694" marR="83694" anchor="ctr"/>
                </a:tc>
                <a:extLst>
                  <a:ext uri="{0D108BD9-81ED-4DB2-BD59-A6C34878D82A}">
                    <a16:rowId xmlns:a16="http://schemas.microsoft.com/office/drawing/2014/main" val="10001"/>
                  </a:ext>
                </a:extLst>
              </a:tr>
            </a:tbl>
          </a:graphicData>
        </a:graphic>
      </p:graphicFrame>
      <p:sp>
        <p:nvSpPr>
          <p:cNvPr id="8" name="Title 1">
            <a:extLst>
              <a:ext uri="{FF2B5EF4-FFF2-40B4-BE49-F238E27FC236}">
                <a16:creationId xmlns:a16="http://schemas.microsoft.com/office/drawing/2014/main" id="{9DDD8DA7-B69A-9478-F2BE-71F61ED3A921}"/>
              </a:ext>
            </a:extLst>
          </p:cNvPr>
          <p:cNvSpPr txBox="1">
            <a:spLocks/>
          </p:cNvSpPr>
          <p:nvPr/>
        </p:nvSpPr>
        <p:spPr>
          <a:xfrm>
            <a:off x="0" y="0"/>
            <a:ext cx="121920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6800" b="1" dirty="0">
                <a:effectLst>
                  <a:outerShdw blurRad="38100" dist="38100" dir="2700000" algn="tl">
                    <a:srgbClr val="000000">
                      <a:alpha val="43137"/>
                    </a:srgbClr>
                  </a:outerShdw>
                </a:effectLst>
              </a:rPr>
              <a:t>CONSTRAINTS &amp; CHALLENGES</a:t>
            </a:r>
          </a:p>
        </p:txBody>
      </p:sp>
      <p:sp>
        <p:nvSpPr>
          <p:cNvPr id="4" name="Rectangle: Rounded Corners 3">
            <a:extLst>
              <a:ext uri="{FF2B5EF4-FFF2-40B4-BE49-F238E27FC236}">
                <a16:creationId xmlns:a16="http://schemas.microsoft.com/office/drawing/2014/main" id="{E6307918-0FF0-2EF9-D55C-E5DCCCF3E7CC}"/>
              </a:ext>
            </a:extLst>
          </p:cNvPr>
          <p:cNvSpPr/>
          <p:nvPr/>
        </p:nvSpPr>
        <p:spPr>
          <a:xfrm>
            <a:off x="2689411" y="1790328"/>
            <a:ext cx="9076765" cy="5629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id="{9ACF4F59-45F2-71EB-2F16-E868C1DCFDC4}"/>
              </a:ext>
            </a:extLst>
          </p:cNvPr>
          <p:cNvSpPr/>
          <p:nvPr/>
        </p:nvSpPr>
        <p:spPr>
          <a:xfrm>
            <a:off x="2689411" y="5741894"/>
            <a:ext cx="8229601" cy="4168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3237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C8041633-128C-AD9F-9ADB-25814D1AB3A8}"/>
              </a:ext>
            </a:extLst>
          </p:cNvPr>
          <p:cNvGraphicFramePr>
            <a:graphicFrameLocks/>
          </p:cNvGraphicFramePr>
          <p:nvPr>
            <p:extLst>
              <p:ext uri="{D42A27DB-BD31-4B8C-83A1-F6EECF244321}">
                <p14:modId xmlns:p14="http://schemas.microsoft.com/office/powerpoint/2010/main" val="1688935124"/>
              </p:ext>
            </p:extLst>
          </p:nvPr>
        </p:nvGraphicFramePr>
        <p:xfrm>
          <a:off x="0" y="1285130"/>
          <a:ext cx="12192000" cy="5572869"/>
        </p:xfrm>
        <a:graphic>
          <a:graphicData uri="http://schemas.openxmlformats.org/drawingml/2006/table">
            <a:tbl>
              <a:tblPr firstRow="1" bandRow="1">
                <a:tableStyleId>{5C22544A-7EE6-4342-B048-85BDC9FD1C3A}</a:tableStyleId>
              </a:tblPr>
              <a:tblGrid>
                <a:gridCol w="2634018">
                  <a:extLst>
                    <a:ext uri="{9D8B030D-6E8A-4147-A177-3AD203B41FA5}">
                      <a16:colId xmlns:a16="http://schemas.microsoft.com/office/drawing/2014/main" val="20000"/>
                    </a:ext>
                  </a:extLst>
                </a:gridCol>
                <a:gridCol w="9557982">
                  <a:extLst>
                    <a:ext uri="{9D8B030D-6E8A-4147-A177-3AD203B41FA5}">
                      <a16:colId xmlns:a16="http://schemas.microsoft.com/office/drawing/2014/main" val="1021683104"/>
                    </a:ext>
                  </a:extLst>
                </a:gridCol>
              </a:tblGrid>
              <a:tr h="461368">
                <a:tc>
                  <a:txBody>
                    <a:bodyPr/>
                    <a:lstStyle/>
                    <a:p>
                      <a:pPr algn="ctr"/>
                      <a:r>
                        <a:rPr lang="en-US" dirty="0"/>
                        <a:t>Name</a:t>
                      </a:r>
                    </a:p>
                  </a:txBody>
                  <a:tcPr marL="83694" marR="83694" anchor="ctr"/>
                </a:tc>
                <a:tc>
                  <a:txBody>
                    <a:bodyPr/>
                    <a:lstStyle/>
                    <a:p>
                      <a:pPr algn="ctr"/>
                      <a:r>
                        <a:rPr lang="en-US" dirty="0"/>
                        <a:t>Remarks </a:t>
                      </a:r>
                    </a:p>
                  </a:txBody>
                  <a:tcPr marL="83694" marR="83694" anchor="ctr"/>
                </a:tc>
                <a:extLst>
                  <a:ext uri="{0D108BD9-81ED-4DB2-BD59-A6C34878D82A}">
                    <a16:rowId xmlns:a16="http://schemas.microsoft.com/office/drawing/2014/main" val="10000"/>
                  </a:ext>
                </a:extLst>
              </a:tr>
              <a:tr h="1611130">
                <a:tc>
                  <a:txBody>
                    <a:bodyPr/>
                    <a:lstStyle/>
                    <a:p>
                      <a:pPr algn="ctr"/>
                      <a:r>
                        <a:rPr lang="en-US" dirty="0"/>
                        <a:t>Jamie Bin </a:t>
                      </a:r>
                    </a:p>
                  </a:txBody>
                  <a:tcPr marL="83694" marR="83694" anchor="ctr"/>
                </a:tc>
                <a:tc>
                  <a:txBody>
                    <a:bodyPr/>
                    <a:lstStyle/>
                    <a:p>
                      <a:pPr marL="342000" indent="-342900">
                        <a:lnSpc>
                          <a:spcPct val="90000"/>
                        </a:lnSpc>
                        <a:spcBef>
                          <a:spcPts val="1800"/>
                        </a:spcBef>
                        <a:buSzPts val="1500"/>
                        <a:buFont typeface="+mj-lt"/>
                        <a:buAutoNum type="arabicPeriod"/>
                      </a:pPr>
                      <a:r>
                        <a:rPr lang="en-US" sz="1800" dirty="0"/>
                        <a:t>Finding the ideal data set to work with and data cleansing</a:t>
                      </a:r>
                    </a:p>
                    <a:p>
                      <a:pPr marL="342000" indent="-342900">
                        <a:lnSpc>
                          <a:spcPct val="90000"/>
                        </a:lnSpc>
                        <a:spcBef>
                          <a:spcPts val="1800"/>
                        </a:spcBef>
                        <a:buSzPts val="1500"/>
                        <a:buFont typeface="+mj-lt"/>
                        <a:buAutoNum type="arabicPeriod"/>
                      </a:pPr>
                      <a:r>
                        <a:rPr lang="en-US" sz="1800" dirty="0"/>
                        <a:t>Felt that there was a lot more we could do with </a:t>
                      </a:r>
                      <a:r>
                        <a:rPr lang="en-US" sz="1800" dirty="0" err="1"/>
                        <a:t>AutoAI</a:t>
                      </a:r>
                      <a:r>
                        <a:rPr lang="en-US" sz="1800" dirty="0"/>
                        <a:t> and Watson assistant but limited by CUH and lack of knowledge on advanced W.A features.</a:t>
                      </a:r>
                    </a:p>
                    <a:p>
                      <a:pPr marL="342000" indent="-342900">
                        <a:lnSpc>
                          <a:spcPct val="90000"/>
                        </a:lnSpc>
                        <a:spcBef>
                          <a:spcPts val="1800"/>
                        </a:spcBef>
                        <a:buSzPts val="1500"/>
                        <a:buFont typeface="+mj-lt"/>
                        <a:buAutoNum type="arabicPeriod"/>
                      </a:pPr>
                      <a:r>
                        <a:rPr lang="en-US" sz="1800" b="1" dirty="0"/>
                        <a:t>Lack of coding knowledge and by extension difficulty using Jupiter notebook </a:t>
                      </a:r>
                    </a:p>
                  </a:txBody>
                  <a:tcPr marL="83694" marR="83694" anchor="ctr"/>
                </a:tc>
                <a:extLst>
                  <a:ext uri="{0D108BD9-81ED-4DB2-BD59-A6C34878D82A}">
                    <a16:rowId xmlns:a16="http://schemas.microsoft.com/office/drawing/2014/main" val="549629874"/>
                  </a:ext>
                </a:extLst>
              </a:tr>
              <a:tr h="1371378">
                <a:tc>
                  <a:txBody>
                    <a:bodyPr/>
                    <a:lstStyle/>
                    <a:p>
                      <a:pPr algn="ctr"/>
                      <a:r>
                        <a:rPr lang="en-US" dirty="0"/>
                        <a:t>Jeremy Lim </a:t>
                      </a:r>
                    </a:p>
                  </a:txBody>
                  <a:tcPr marL="83694" marR="83694" anchor="ctr"/>
                </a:tc>
                <a:tc>
                  <a:txBody>
                    <a:bodyPr/>
                    <a:lstStyle/>
                    <a:p>
                      <a:pPr marL="342900" indent="-342900">
                        <a:lnSpc>
                          <a:spcPct val="90000"/>
                        </a:lnSpc>
                        <a:spcBef>
                          <a:spcPts val="1800"/>
                        </a:spcBef>
                        <a:buAutoNum type="arabicPeriod"/>
                      </a:pPr>
                      <a:r>
                        <a:rPr lang="en-US" b="1" dirty="0"/>
                        <a:t>Originally intended to churn out a movie recommendation AI but encountered a lot of errors as  a movie can fall into various movie genres which is unlike the usual AI where it predicts if this person has cancer , i.e. Yes or No. </a:t>
                      </a:r>
                    </a:p>
                    <a:p>
                      <a:pPr marL="342900" indent="-342900">
                        <a:lnSpc>
                          <a:spcPct val="90000"/>
                        </a:lnSpc>
                        <a:spcBef>
                          <a:spcPts val="1800"/>
                        </a:spcBef>
                        <a:buAutoNum type="arabicPeriod"/>
                      </a:pPr>
                      <a:r>
                        <a:rPr lang="en-US" dirty="0"/>
                        <a:t>Realized that you need to know how to troubleshoot as during integration, you may get errors. </a:t>
                      </a:r>
                      <a:endParaRPr lang="en-SG" dirty="0"/>
                    </a:p>
                  </a:txBody>
                  <a:tcPr marL="83694" marR="83694" anchor="ctr"/>
                </a:tc>
                <a:extLst>
                  <a:ext uri="{0D108BD9-81ED-4DB2-BD59-A6C34878D82A}">
                    <a16:rowId xmlns:a16="http://schemas.microsoft.com/office/drawing/2014/main" val="260788361"/>
                  </a:ext>
                </a:extLst>
              </a:tr>
              <a:tr h="2128993">
                <a:tc>
                  <a:txBody>
                    <a:bodyPr/>
                    <a:lstStyle/>
                    <a:p>
                      <a:pPr algn="ctr"/>
                      <a:r>
                        <a:rPr lang="en-US" dirty="0"/>
                        <a:t>Norman Tay </a:t>
                      </a:r>
                    </a:p>
                  </a:txBody>
                  <a:tcPr marL="83694" marR="83694" anchor="ctr"/>
                </a:tc>
                <a:tc>
                  <a:txBody>
                    <a:bodyPr/>
                    <a:lstStyle/>
                    <a:p>
                      <a:pPr marL="342900" indent="-342900" algn="l">
                        <a:lnSpc>
                          <a:spcPct val="90000"/>
                        </a:lnSpc>
                        <a:spcBef>
                          <a:spcPts val="1800"/>
                        </a:spcBef>
                        <a:buFont typeface="+mj-lt"/>
                        <a:buAutoNum type="arabicPeriod"/>
                      </a:pPr>
                      <a:r>
                        <a:rPr lang="en-US" dirty="0"/>
                        <a:t>Through this project I learned that AI allows machines to learn from previous experiences, through dataset and results in easing manual human-like tasks. </a:t>
                      </a:r>
                    </a:p>
                    <a:p>
                      <a:pPr marL="342900" indent="-342900" algn="l">
                        <a:lnSpc>
                          <a:spcPct val="90000"/>
                        </a:lnSpc>
                        <a:spcBef>
                          <a:spcPts val="1800"/>
                        </a:spcBef>
                        <a:buFont typeface="+mj-lt"/>
                        <a:buAutoNum type="arabicPeriod"/>
                      </a:pPr>
                      <a:r>
                        <a:rPr lang="en-US" dirty="0"/>
                        <a:t>Through pattern recognition and correlation of variables, models can be trained with large amount of data and perform with high accuracy.</a:t>
                      </a:r>
                    </a:p>
                    <a:p>
                      <a:pPr marL="342900" indent="-342900" algn="l">
                        <a:lnSpc>
                          <a:spcPct val="90000"/>
                        </a:lnSpc>
                        <a:spcBef>
                          <a:spcPts val="1800"/>
                        </a:spcBef>
                        <a:buFont typeface="+mj-lt"/>
                        <a:buAutoNum type="arabicPeriod"/>
                      </a:pPr>
                      <a:r>
                        <a:rPr lang="en-US" b="1" dirty="0"/>
                        <a:t> I see it as the technology of the future and revolutionary, with it being able to utilize the data effectively and allow the algorithm to acquire skills and perform tasks efficiently.</a:t>
                      </a:r>
                    </a:p>
                  </a:txBody>
                  <a:tcPr marL="83694" marR="83694" anchor="ctr"/>
                </a:tc>
                <a:extLst>
                  <a:ext uri="{0D108BD9-81ED-4DB2-BD59-A6C34878D82A}">
                    <a16:rowId xmlns:a16="http://schemas.microsoft.com/office/drawing/2014/main" val="10001"/>
                  </a:ext>
                </a:extLst>
              </a:tr>
            </a:tbl>
          </a:graphicData>
        </a:graphic>
      </p:graphicFrame>
      <p:sp>
        <p:nvSpPr>
          <p:cNvPr id="8" name="Title 1">
            <a:extLst>
              <a:ext uri="{FF2B5EF4-FFF2-40B4-BE49-F238E27FC236}">
                <a16:creationId xmlns:a16="http://schemas.microsoft.com/office/drawing/2014/main" id="{9DDD8DA7-B69A-9478-F2BE-71F61ED3A921}"/>
              </a:ext>
            </a:extLst>
          </p:cNvPr>
          <p:cNvSpPr txBox="1">
            <a:spLocks/>
          </p:cNvSpPr>
          <p:nvPr/>
        </p:nvSpPr>
        <p:spPr>
          <a:xfrm>
            <a:off x="0" y="0"/>
            <a:ext cx="12192000"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6800" b="1" dirty="0">
                <a:effectLst>
                  <a:outerShdw blurRad="38100" dist="38100" dir="2700000" algn="tl">
                    <a:srgbClr val="000000">
                      <a:alpha val="43137"/>
                    </a:srgbClr>
                  </a:outerShdw>
                </a:effectLst>
              </a:rPr>
              <a:t>CONSTRAINTS &amp; CHALLENGES</a:t>
            </a:r>
          </a:p>
        </p:txBody>
      </p:sp>
      <p:sp>
        <p:nvSpPr>
          <p:cNvPr id="4" name="Rectangle: Rounded Corners 3">
            <a:extLst>
              <a:ext uri="{FF2B5EF4-FFF2-40B4-BE49-F238E27FC236}">
                <a16:creationId xmlns:a16="http://schemas.microsoft.com/office/drawing/2014/main" id="{4F9B3A40-0A7A-0153-C489-1B5D2A91967D}"/>
              </a:ext>
            </a:extLst>
          </p:cNvPr>
          <p:cNvSpPr/>
          <p:nvPr/>
        </p:nvSpPr>
        <p:spPr>
          <a:xfrm>
            <a:off x="2662518" y="3429000"/>
            <a:ext cx="9426388" cy="7799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id="{65A210B0-A6D0-DC85-5004-1B124E526A64}"/>
              </a:ext>
            </a:extLst>
          </p:cNvPr>
          <p:cNvSpPr/>
          <p:nvPr/>
        </p:nvSpPr>
        <p:spPr>
          <a:xfrm>
            <a:off x="2662519" y="2935941"/>
            <a:ext cx="8027894" cy="37203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53A86C4D-0F8F-5027-F8DE-7865A318FDDD}"/>
              </a:ext>
            </a:extLst>
          </p:cNvPr>
          <p:cNvSpPr/>
          <p:nvPr/>
        </p:nvSpPr>
        <p:spPr>
          <a:xfrm>
            <a:off x="2662518" y="6199094"/>
            <a:ext cx="9184341" cy="5513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0848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246DC6-E0E6-2C6F-04A4-3C5971A92249}"/>
              </a:ext>
            </a:extLst>
          </p:cNvPr>
          <p:cNvSpPr txBox="1">
            <a:spLocks/>
          </p:cNvSpPr>
          <p:nvPr/>
        </p:nvSpPr>
        <p:spPr>
          <a:xfrm>
            <a:off x="0" y="0"/>
            <a:ext cx="5899200" cy="203634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6000" b="1" dirty="0">
                <a:effectLst>
                  <a:outerShdw blurRad="38100" dist="38100" dir="2700000" algn="tl">
                    <a:srgbClr val="000000">
                      <a:alpha val="43137"/>
                    </a:srgbClr>
                  </a:outerShdw>
                </a:effectLst>
                <a:ea typeface="+mn-ea"/>
                <a:cs typeface="+mn-cs"/>
              </a:rPr>
              <a:t>INTEGRATION &amp; DEVELOPMENT</a:t>
            </a:r>
            <a:endParaRPr lang="en-US" sz="6000" b="1" kern="1200" dirty="0">
              <a:effectLst>
                <a:outerShdw blurRad="38100" dist="38100" dir="2700000" algn="tl">
                  <a:srgbClr val="000000">
                    <a:alpha val="43137"/>
                  </a:srgbClr>
                </a:outerShdw>
              </a:effectLst>
              <a:ea typeface="+mn-ea"/>
              <a:cs typeface="+mn-cs"/>
            </a:endParaRPr>
          </a:p>
        </p:txBody>
      </p:sp>
      <p:sp>
        <p:nvSpPr>
          <p:cNvPr id="11" name="TextBox 10">
            <a:extLst>
              <a:ext uri="{FF2B5EF4-FFF2-40B4-BE49-F238E27FC236}">
                <a16:creationId xmlns:a16="http://schemas.microsoft.com/office/drawing/2014/main" id="{D36A2385-9827-160E-2B65-673E4342A7BB}"/>
              </a:ext>
            </a:extLst>
          </p:cNvPr>
          <p:cNvSpPr txBox="1"/>
          <p:nvPr/>
        </p:nvSpPr>
        <p:spPr>
          <a:xfrm>
            <a:off x="168981" y="2654374"/>
            <a:ext cx="5561238" cy="3585597"/>
          </a:xfrm>
          <a:prstGeom prst="rect">
            <a:avLst/>
          </a:prstGeom>
          <a:noFill/>
        </p:spPr>
        <p:txBody>
          <a:bodyPr wrap="square">
            <a:spAutoFit/>
          </a:bodyPr>
          <a:lstStyle/>
          <a:p>
            <a:r>
              <a:rPr lang="en-US" sz="2800" b="1" i="0" u="sng" dirty="0">
                <a:effectLst>
                  <a:outerShdw blurRad="38100" dist="38100" dir="2700000" algn="tl">
                    <a:srgbClr val="000000">
                      <a:alpha val="43137"/>
                    </a:srgbClr>
                  </a:outerShdw>
                </a:effectLst>
                <a:latin typeface="+mj-lt"/>
              </a:rPr>
              <a:t>AI tools mostly comply with 3 basic principles:</a:t>
            </a:r>
          </a:p>
          <a:p>
            <a:endParaRPr lang="en-US" dirty="0">
              <a:latin typeface="+mj-lt"/>
            </a:endParaRPr>
          </a:p>
          <a:p>
            <a:pPr marL="457200" indent="-457200">
              <a:lnSpc>
                <a:spcPct val="90000"/>
              </a:lnSpc>
              <a:spcBef>
                <a:spcPts val="1800"/>
              </a:spcBef>
              <a:buFont typeface="+mj-lt"/>
              <a:buAutoNum type="arabicPeriod"/>
            </a:pPr>
            <a:r>
              <a:rPr lang="en-US" sz="2000" b="1" i="0" dirty="0">
                <a:effectLst/>
                <a:latin typeface="+mj-lt"/>
              </a:rPr>
              <a:t>Learning: </a:t>
            </a:r>
            <a:r>
              <a:rPr lang="en-US" sz="2000" i="0" dirty="0">
                <a:effectLst/>
                <a:latin typeface="+mj-lt"/>
              </a:rPr>
              <a:t>Acquiring and processing the new experience, creating new behavior models. </a:t>
            </a:r>
            <a:endParaRPr lang="en-US" sz="2000" dirty="0">
              <a:latin typeface="+mj-lt"/>
            </a:endParaRPr>
          </a:p>
          <a:p>
            <a:pPr marL="457200" indent="-457200">
              <a:lnSpc>
                <a:spcPct val="90000"/>
              </a:lnSpc>
              <a:spcBef>
                <a:spcPts val="1800"/>
              </a:spcBef>
              <a:buFont typeface="+mj-lt"/>
              <a:buAutoNum type="arabicPeriod"/>
            </a:pPr>
            <a:r>
              <a:rPr lang="en-US" sz="2000" b="1" i="0" dirty="0">
                <a:effectLst/>
                <a:latin typeface="+mj-lt"/>
              </a:rPr>
              <a:t>Self-correction: </a:t>
            </a:r>
            <a:r>
              <a:rPr lang="en-US" sz="2000" b="0" i="0" dirty="0">
                <a:effectLst/>
                <a:latin typeface="+mj-lt"/>
              </a:rPr>
              <a:t>Refining the algorithms to ensure the most accurate results. </a:t>
            </a:r>
            <a:endParaRPr lang="en-US" sz="2000" dirty="0">
              <a:latin typeface="+mj-lt"/>
            </a:endParaRPr>
          </a:p>
          <a:p>
            <a:pPr marL="457200" indent="-457200">
              <a:lnSpc>
                <a:spcPct val="90000"/>
              </a:lnSpc>
              <a:spcBef>
                <a:spcPts val="1800"/>
              </a:spcBef>
              <a:buFont typeface="+mj-lt"/>
              <a:buAutoNum type="arabicPeriod"/>
            </a:pPr>
            <a:r>
              <a:rPr lang="en-US" sz="2000" b="1" i="0" dirty="0">
                <a:effectLst/>
                <a:latin typeface="+mj-lt"/>
              </a:rPr>
              <a:t>Reasoning: </a:t>
            </a:r>
            <a:r>
              <a:rPr lang="en-US" sz="2000" b="0" i="0" dirty="0">
                <a:effectLst/>
                <a:latin typeface="+mj-lt"/>
              </a:rPr>
              <a:t>Picking up the specific algorithms to resolve a specific task.</a:t>
            </a:r>
            <a:endParaRPr lang="en-SG" sz="2000" dirty="0">
              <a:latin typeface="+mj-lt"/>
            </a:endParaRPr>
          </a:p>
        </p:txBody>
      </p:sp>
      <p:pic>
        <p:nvPicPr>
          <p:cNvPr id="13" name="Picture 12">
            <a:extLst>
              <a:ext uri="{FF2B5EF4-FFF2-40B4-BE49-F238E27FC236}">
                <a16:creationId xmlns:a16="http://schemas.microsoft.com/office/drawing/2014/main" id="{168F4365-5075-E555-CC00-99649455E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00" y="0"/>
            <a:ext cx="6292800" cy="6858000"/>
          </a:xfrm>
          <a:prstGeom prst="rect">
            <a:avLst/>
          </a:prstGeom>
        </p:spPr>
      </p:pic>
    </p:spTree>
    <p:extLst>
      <p:ext uri="{BB962C8B-B14F-4D97-AF65-F5344CB8AC3E}">
        <p14:creationId xmlns:p14="http://schemas.microsoft.com/office/powerpoint/2010/main" val="208871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116275-1C83-61D4-5714-EEA47CA92613}"/>
              </a:ext>
            </a:extLst>
          </p:cNvPr>
          <p:cNvPicPr>
            <a:picLocks noChangeAspect="1"/>
          </p:cNvPicPr>
          <p:nvPr/>
        </p:nvPicPr>
        <p:blipFill>
          <a:blip r:embed="rId2">
            <a:extLst>
              <a:ext uri="{28A0092B-C50C-407E-A947-70E740481C1C}">
                <a14:useLocalDpi xmlns:a14="http://schemas.microsoft.com/office/drawing/2010/main" val="0"/>
              </a:ext>
            </a:extLst>
          </a:blip>
          <a:srcRect l="298" r="298"/>
          <a:stretch/>
        </p:blipFill>
        <p:spPr>
          <a:xfrm>
            <a:off x="0" y="1096799"/>
            <a:ext cx="12192000" cy="5761201"/>
          </a:xfrm>
          <a:prstGeom prst="rect">
            <a:avLst/>
          </a:prstGeom>
          <a:ln w="38100">
            <a:noFill/>
          </a:ln>
        </p:spPr>
      </p:pic>
      <p:sp>
        <p:nvSpPr>
          <p:cNvPr id="3" name="Title 1">
            <a:extLst>
              <a:ext uri="{FF2B5EF4-FFF2-40B4-BE49-F238E27FC236}">
                <a16:creationId xmlns:a16="http://schemas.microsoft.com/office/drawing/2014/main" id="{AAF66E3F-64F2-BDC2-98D9-92EABEA18A9B}"/>
              </a:ext>
            </a:extLst>
          </p:cNvPr>
          <p:cNvSpPr txBox="1">
            <a:spLocks/>
          </p:cNvSpPr>
          <p:nvPr/>
        </p:nvSpPr>
        <p:spPr>
          <a:xfrm>
            <a:off x="0" y="0"/>
            <a:ext cx="12192000" cy="1183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6000" b="1" dirty="0">
                <a:effectLst>
                  <a:outerShdw blurRad="38100" dist="38100" dir="2700000" algn="tl">
                    <a:srgbClr val="000000">
                      <a:alpha val="43137"/>
                    </a:srgbClr>
                  </a:outerShdw>
                </a:effectLst>
                <a:ea typeface="+mn-ea"/>
                <a:cs typeface="+mn-cs"/>
              </a:rPr>
              <a:t>INTEGRATION &amp; DEVELOPMENT</a:t>
            </a:r>
            <a:endParaRPr lang="en-US" sz="6000" b="1" kern="1200" dirty="0">
              <a:effectLst>
                <a:outerShdw blurRad="38100" dist="38100" dir="2700000" algn="tl">
                  <a:srgbClr val="000000">
                    <a:alpha val="43137"/>
                  </a:srgbClr>
                </a:outerShdw>
              </a:effectLst>
              <a:ea typeface="+mn-ea"/>
              <a:cs typeface="+mn-cs"/>
            </a:endParaRPr>
          </a:p>
        </p:txBody>
      </p:sp>
      <p:sp>
        <p:nvSpPr>
          <p:cNvPr id="5" name="Rectangle: Rounded Corners 4">
            <a:extLst>
              <a:ext uri="{FF2B5EF4-FFF2-40B4-BE49-F238E27FC236}">
                <a16:creationId xmlns:a16="http://schemas.microsoft.com/office/drawing/2014/main" id="{2819A2BC-B828-7B01-FE2A-7651760F59F0}"/>
              </a:ext>
            </a:extLst>
          </p:cNvPr>
          <p:cNvSpPr/>
          <p:nvPr/>
        </p:nvSpPr>
        <p:spPr>
          <a:xfrm>
            <a:off x="-1" y="3792071"/>
            <a:ext cx="12192001" cy="106231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B1AE4C66-1297-489F-F522-4D59301A7BFF}"/>
              </a:ext>
            </a:extLst>
          </p:cNvPr>
          <p:cNvSpPr txBox="1"/>
          <p:nvPr/>
        </p:nvSpPr>
        <p:spPr>
          <a:xfrm>
            <a:off x="1080246" y="5322619"/>
            <a:ext cx="10031506" cy="877163"/>
          </a:xfrm>
          <a:prstGeom prst="rect">
            <a:avLst/>
          </a:prstGeom>
          <a:noFill/>
        </p:spPr>
        <p:txBody>
          <a:bodyPr wrap="square">
            <a:spAutoFit/>
          </a:bodyPr>
          <a:lstStyle/>
          <a:p>
            <a:pPr marL="457200" indent="-457200">
              <a:lnSpc>
                <a:spcPct val="90000"/>
              </a:lnSpc>
              <a:spcBef>
                <a:spcPts val="1800"/>
              </a:spcBef>
              <a:buFont typeface="+mj-lt"/>
              <a:buAutoNum type="arabicPeriod"/>
            </a:pPr>
            <a:r>
              <a:rPr lang="en-US" sz="2000" b="1" i="0" dirty="0">
                <a:effectLst/>
                <a:latin typeface="+mj-lt"/>
              </a:rPr>
              <a:t>Limited CUH hours has rendered the deployment pointless.</a:t>
            </a:r>
            <a:endParaRPr lang="en-SG" sz="2000" b="1" dirty="0">
              <a:latin typeface="+mj-lt"/>
            </a:endParaRPr>
          </a:p>
          <a:p>
            <a:pPr marL="457200" indent="-457200">
              <a:lnSpc>
                <a:spcPct val="90000"/>
              </a:lnSpc>
              <a:spcBef>
                <a:spcPts val="1800"/>
              </a:spcBef>
              <a:buFont typeface="+mj-lt"/>
              <a:buAutoNum type="arabicPeriod"/>
            </a:pPr>
            <a:r>
              <a:rPr lang="en-SG" sz="2000" b="1" i="0" dirty="0">
                <a:effectLst/>
                <a:latin typeface="+mj-lt"/>
              </a:rPr>
              <a:t>Basic Html coding is necessary to understand the outlook of the deployed website. </a:t>
            </a:r>
            <a:endParaRPr lang="en-US" sz="2000" b="1" i="0" dirty="0">
              <a:effectLst/>
              <a:latin typeface="+mj-lt"/>
            </a:endParaRPr>
          </a:p>
        </p:txBody>
      </p:sp>
    </p:spTree>
    <p:extLst>
      <p:ext uri="{BB962C8B-B14F-4D97-AF65-F5344CB8AC3E}">
        <p14:creationId xmlns:p14="http://schemas.microsoft.com/office/powerpoint/2010/main" val="368078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116275-1C83-61D4-5714-EEA47CA92613}"/>
              </a:ext>
            </a:extLst>
          </p:cNvPr>
          <p:cNvPicPr>
            <a:picLocks noChangeAspect="1"/>
          </p:cNvPicPr>
          <p:nvPr/>
        </p:nvPicPr>
        <p:blipFill>
          <a:blip r:embed="rId2">
            <a:extLst>
              <a:ext uri="{28A0092B-C50C-407E-A947-70E740481C1C}">
                <a14:useLocalDpi xmlns:a14="http://schemas.microsoft.com/office/drawing/2010/main" val="0"/>
              </a:ext>
            </a:extLst>
          </a:blip>
          <a:srcRect l="7065" r="7065"/>
          <a:stretch/>
        </p:blipFill>
        <p:spPr>
          <a:xfrm>
            <a:off x="0" y="1183339"/>
            <a:ext cx="12192000" cy="5674662"/>
          </a:xfrm>
          <a:prstGeom prst="rect">
            <a:avLst/>
          </a:prstGeom>
          <a:ln w="38100">
            <a:noFill/>
          </a:ln>
        </p:spPr>
      </p:pic>
      <p:sp>
        <p:nvSpPr>
          <p:cNvPr id="3" name="Title 1">
            <a:extLst>
              <a:ext uri="{FF2B5EF4-FFF2-40B4-BE49-F238E27FC236}">
                <a16:creationId xmlns:a16="http://schemas.microsoft.com/office/drawing/2014/main" id="{AAF66E3F-64F2-BDC2-98D9-92EABEA18A9B}"/>
              </a:ext>
            </a:extLst>
          </p:cNvPr>
          <p:cNvSpPr txBox="1">
            <a:spLocks/>
          </p:cNvSpPr>
          <p:nvPr/>
        </p:nvSpPr>
        <p:spPr>
          <a:xfrm>
            <a:off x="0" y="0"/>
            <a:ext cx="12192000" cy="1183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6000" b="1" dirty="0">
                <a:effectLst>
                  <a:outerShdw blurRad="38100" dist="38100" dir="2700000" algn="tl">
                    <a:srgbClr val="000000">
                      <a:alpha val="43137"/>
                    </a:srgbClr>
                  </a:outerShdw>
                </a:effectLst>
                <a:ea typeface="+mn-ea"/>
                <a:cs typeface="+mn-cs"/>
              </a:rPr>
              <a:t>INTEGRATION &amp; DEVELOPMENT</a:t>
            </a:r>
            <a:endParaRPr lang="en-US" sz="6000" b="1" kern="1200" dirty="0">
              <a:effectLst>
                <a:outerShdw blurRad="38100" dist="38100" dir="2700000" algn="tl">
                  <a:srgbClr val="000000">
                    <a:alpha val="43137"/>
                  </a:srgbClr>
                </a:outerShdw>
              </a:effectLst>
              <a:ea typeface="+mn-ea"/>
              <a:cs typeface="+mn-cs"/>
            </a:endParaRPr>
          </a:p>
        </p:txBody>
      </p:sp>
      <p:sp>
        <p:nvSpPr>
          <p:cNvPr id="5" name="Rectangle: Rounded Corners 4">
            <a:extLst>
              <a:ext uri="{FF2B5EF4-FFF2-40B4-BE49-F238E27FC236}">
                <a16:creationId xmlns:a16="http://schemas.microsoft.com/office/drawing/2014/main" id="{8094D188-3A9E-D369-19B0-4AF0EDBEB402}"/>
              </a:ext>
            </a:extLst>
          </p:cNvPr>
          <p:cNvSpPr/>
          <p:nvPr/>
        </p:nvSpPr>
        <p:spPr>
          <a:xfrm>
            <a:off x="3321423" y="5889811"/>
            <a:ext cx="4876800" cy="6320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6D3CE260-A7B3-6620-6780-8D2C7D659318}"/>
              </a:ext>
            </a:extLst>
          </p:cNvPr>
          <p:cNvSpPr txBox="1"/>
          <p:nvPr/>
        </p:nvSpPr>
        <p:spPr>
          <a:xfrm>
            <a:off x="8489576" y="3073655"/>
            <a:ext cx="3411071" cy="2816156"/>
          </a:xfrm>
          <a:prstGeom prst="rect">
            <a:avLst/>
          </a:prstGeom>
          <a:noFill/>
        </p:spPr>
        <p:txBody>
          <a:bodyPr wrap="square">
            <a:spAutoFit/>
          </a:bodyPr>
          <a:lstStyle/>
          <a:p>
            <a:pPr marL="457200" indent="-457200">
              <a:lnSpc>
                <a:spcPct val="90000"/>
              </a:lnSpc>
              <a:spcBef>
                <a:spcPts val="1800"/>
              </a:spcBef>
              <a:buFont typeface="+mj-lt"/>
              <a:buAutoNum type="arabicPeriod"/>
            </a:pPr>
            <a:r>
              <a:rPr lang="en-SG" sz="2000" b="1" i="0" dirty="0">
                <a:effectLst/>
                <a:latin typeface="+mj-lt"/>
              </a:rPr>
              <a:t>Using sources with unlimited machine learning is ideal for deployment of model into website </a:t>
            </a:r>
            <a:endParaRPr lang="en-SG" sz="2000" b="1" dirty="0">
              <a:latin typeface="+mj-lt"/>
            </a:endParaRPr>
          </a:p>
          <a:p>
            <a:pPr marL="457200" indent="-457200">
              <a:lnSpc>
                <a:spcPct val="90000"/>
              </a:lnSpc>
              <a:spcBef>
                <a:spcPts val="1800"/>
              </a:spcBef>
              <a:buFont typeface="+mj-lt"/>
              <a:buAutoNum type="arabicPeriod"/>
            </a:pPr>
            <a:r>
              <a:rPr lang="en-SG" sz="2000" b="1" i="0" dirty="0">
                <a:effectLst/>
                <a:latin typeface="+mj-lt"/>
              </a:rPr>
              <a:t>Basic understanding of hex codes is necessary to ensure words can be seen. </a:t>
            </a:r>
            <a:endParaRPr lang="en-US" sz="2000" b="1" i="0" dirty="0">
              <a:effectLst/>
              <a:latin typeface="+mj-lt"/>
            </a:endParaRPr>
          </a:p>
        </p:txBody>
      </p:sp>
    </p:spTree>
    <p:extLst>
      <p:ext uri="{BB962C8B-B14F-4D97-AF65-F5344CB8AC3E}">
        <p14:creationId xmlns:p14="http://schemas.microsoft.com/office/powerpoint/2010/main" val="23366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116275-1C83-61D4-5714-EEA47CA92613}"/>
              </a:ext>
            </a:extLst>
          </p:cNvPr>
          <p:cNvPicPr>
            <a:picLocks noChangeAspect="1"/>
          </p:cNvPicPr>
          <p:nvPr/>
        </p:nvPicPr>
        <p:blipFill>
          <a:blip r:embed="rId2">
            <a:extLst>
              <a:ext uri="{28A0092B-C50C-407E-A947-70E740481C1C}">
                <a14:useLocalDpi xmlns:a14="http://schemas.microsoft.com/office/drawing/2010/main" val="0"/>
              </a:ext>
            </a:extLst>
          </a:blip>
          <a:srcRect l="7065" r="7065"/>
          <a:stretch/>
        </p:blipFill>
        <p:spPr>
          <a:xfrm>
            <a:off x="0" y="1183341"/>
            <a:ext cx="12192001" cy="5674659"/>
          </a:xfrm>
          <a:prstGeom prst="rect">
            <a:avLst/>
          </a:prstGeom>
          <a:ln w="38100">
            <a:noFill/>
          </a:ln>
        </p:spPr>
      </p:pic>
      <p:sp>
        <p:nvSpPr>
          <p:cNvPr id="5" name="Title 1">
            <a:extLst>
              <a:ext uri="{FF2B5EF4-FFF2-40B4-BE49-F238E27FC236}">
                <a16:creationId xmlns:a16="http://schemas.microsoft.com/office/drawing/2014/main" id="{BDA7174F-1C6A-E464-F317-F614A2AEC5FA}"/>
              </a:ext>
            </a:extLst>
          </p:cNvPr>
          <p:cNvSpPr txBox="1">
            <a:spLocks/>
          </p:cNvSpPr>
          <p:nvPr/>
        </p:nvSpPr>
        <p:spPr>
          <a:xfrm>
            <a:off x="0" y="0"/>
            <a:ext cx="12192000" cy="1183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6000" b="1" dirty="0">
                <a:effectLst>
                  <a:outerShdw blurRad="38100" dist="38100" dir="2700000" algn="tl">
                    <a:srgbClr val="000000">
                      <a:alpha val="43137"/>
                    </a:srgbClr>
                  </a:outerShdw>
                </a:effectLst>
                <a:ea typeface="+mn-ea"/>
                <a:cs typeface="+mn-cs"/>
              </a:rPr>
              <a:t>INTEGRATION &amp; DEVELOPMENT</a:t>
            </a:r>
            <a:endParaRPr lang="en-US" sz="6000" b="1" kern="1200" dirty="0">
              <a:effectLst>
                <a:outerShdw blurRad="38100" dist="38100" dir="2700000" algn="tl">
                  <a:srgbClr val="000000">
                    <a:alpha val="43137"/>
                  </a:srgbClr>
                </a:outerShdw>
              </a:effectLst>
              <a:ea typeface="+mn-ea"/>
              <a:cs typeface="+mn-cs"/>
            </a:endParaRPr>
          </a:p>
        </p:txBody>
      </p:sp>
      <p:sp>
        <p:nvSpPr>
          <p:cNvPr id="6" name="Rectangle: Rounded Corners 5">
            <a:extLst>
              <a:ext uri="{FF2B5EF4-FFF2-40B4-BE49-F238E27FC236}">
                <a16:creationId xmlns:a16="http://schemas.microsoft.com/office/drawing/2014/main" id="{1DFD76F9-1A9C-8A42-81B0-EF836CDDF4A7}"/>
              </a:ext>
            </a:extLst>
          </p:cNvPr>
          <p:cNvSpPr/>
          <p:nvPr/>
        </p:nvSpPr>
        <p:spPr>
          <a:xfrm>
            <a:off x="3186953" y="1183340"/>
            <a:ext cx="8162365" cy="3496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E84165ED-B07B-5A90-1D18-A77D7794D95F}"/>
              </a:ext>
            </a:extLst>
          </p:cNvPr>
          <p:cNvSpPr/>
          <p:nvPr/>
        </p:nvSpPr>
        <p:spPr>
          <a:xfrm>
            <a:off x="2635624" y="4773705"/>
            <a:ext cx="6427694" cy="16943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23E5BAB3-E611-FEBA-B7A9-ABA54F9F77AE}"/>
              </a:ext>
            </a:extLst>
          </p:cNvPr>
          <p:cNvSpPr txBox="1"/>
          <p:nvPr/>
        </p:nvSpPr>
        <p:spPr>
          <a:xfrm>
            <a:off x="663387" y="2084295"/>
            <a:ext cx="6813178" cy="1431161"/>
          </a:xfrm>
          <a:prstGeom prst="rect">
            <a:avLst/>
          </a:prstGeom>
          <a:noFill/>
        </p:spPr>
        <p:txBody>
          <a:bodyPr wrap="square">
            <a:spAutoFit/>
          </a:bodyPr>
          <a:lstStyle/>
          <a:p>
            <a:pPr marL="457200" indent="-457200">
              <a:lnSpc>
                <a:spcPct val="90000"/>
              </a:lnSpc>
              <a:spcBef>
                <a:spcPts val="1800"/>
              </a:spcBef>
              <a:buFont typeface="+mj-lt"/>
              <a:buAutoNum type="arabicPeriod"/>
            </a:pPr>
            <a:r>
              <a:rPr lang="en-SG" sz="2000" b="1" i="0" dirty="0">
                <a:effectLst/>
                <a:latin typeface="+mj-lt"/>
              </a:rPr>
              <a:t>Continuous trial and error is needed within a deployment session to achieve the desired expectations </a:t>
            </a:r>
            <a:endParaRPr lang="en-SG" sz="2000" b="1" dirty="0">
              <a:latin typeface="+mj-lt"/>
            </a:endParaRPr>
          </a:p>
          <a:p>
            <a:pPr marL="457200" indent="-457200">
              <a:lnSpc>
                <a:spcPct val="90000"/>
              </a:lnSpc>
              <a:spcBef>
                <a:spcPts val="1800"/>
              </a:spcBef>
              <a:buFont typeface="+mj-lt"/>
              <a:buAutoNum type="arabicPeriod"/>
            </a:pPr>
            <a:r>
              <a:rPr lang="en-SG" sz="2000" b="1" dirty="0">
                <a:latin typeface="+mj-lt"/>
              </a:rPr>
              <a:t>Understanding basic</a:t>
            </a:r>
            <a:r>
              <a:rPr lang="en-SG" sz="2000" b="1" i="0" dirty="0">
                <a:effectLst/>
                <a:latin typeface="+mj-lt"/>
              </a:rPr>
              <a:t> Html coding  is necessary to allow the website to function as expected. </a:t>
            </a:r>
            <a:endParaRPr lang="en-US" sz="2000" b="1" i="0" dirty="0">
              <a:effectLst/>
              <a:latin typeface="+mj-lt"/>
            </a:endParaRPr>
          </a:p>
        </p:txBody>
      </p:sp>
      <p:cxnSp>
        <p:nvCxnSpPr>
          <p:cNvPr id="12" name="Connector: Elbow 11">
            <a:extLst>
              <a:ext uri="{FF2B5EF4-FFF2-40B4-BE49-F238E27FC236}">
                <a16:creationId xmlns:a16="http://schemas.microsoft.com/office/drawing/2014/main" id="{D3399B73-24AC-C0DD-1935-9ACA103B704A}"/>
              </a:ext>
            </a:extLst>
          </p:cNvPr>
          <p:cNvCxnSpPr>
            <a:cxnSpLocks/>
          </p:cNvCxnSpPr>
          <p:nvPr/>
        </p:nvCxnSpPr>
        <p:spPr>
          <a:xfrm flipV="1">
            <a:off x="6750424" y="1577401"/>
            <a:ext cx="0" cy="856519"/>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5E1FF9E-91ED-D9B7-2E86-62D105AAD36B}"/>
              </a:ext>
            </a:extLst>
          </p:cNvPr>
          <p:cNvCxnSpPr>
            <a:cxnSpLocks/>
          </p:cNvCxnSpPr>
          <p:nvPr/>
        </p:nvCxnSpPr>
        <p:spPr>
          <a:xfrm rot="16200000" flipH="1">
            <a:off x="3597735" y="3987699"/>
            <a:ext cx="1527191" cy="582704"/>
          </a:xfrm>
          <a:prstGeom prst="bentConnector3">
            <a:avLst>
              <a:gd name="adj1" fmla="val 50000"/>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0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9C2085-B428-3DBC-137A-F694BF0A2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69" y="162344"/>
            <a:ext cx="5400000" cy="1939411"/>
          </a:xfrm>
          <a:prstGeom prst="homePlate">
            <a:avLst/>
          </a:prstGeom>
          <a:ln w="38100">
            <a:solidFill>
              <a:schemeClr val="accent1"/>
            </a:solidFill>
          </a:ln>
        </p:spPr>
      </p:pic>
      <p:pic>
        <p:nvPicPr>
          <p:cNvPr id="5" name="Picture 4">
            <a:extLst>
              <a:ext uri="{FF2B5EF4-FFF2-40B4-BE49-F238E27FC236}">
                <a16:creationId xmlns:a16="http://schemas.microsoft.com/office/drawing/2014/main" id="{21880C6C-7DDB-5040-6720-79207963EA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69" y="2449773"/>
            <a:ext cx="5400000" cy="1939411"/>
          </a:xfrm>
          <a:prstGeom prst="homePlate">
            <a:avLst/>
          </a:prstGeom>
          <a:ln w="38100">
            <a:solidFill>
              <a:schemeClr val="accent1"/>
            </a:solidFill>
          </a:ln>
        </p:spPr>
      </p:pic>
      <p:pic>
        <p:nvPicPr>
          <p:cNvPr id="3" name="Picture 2">
            <a:extLst>
              <a:ext uri="{FF2B5EF4-FFF2-40B4-BE49-F238E27FC236}">
                <a16:creationId xmlns:a16="http://schemas.microsoft.com/office/drawing/2014/main" id="{7B48815E-9F03-EF52-F742-4CA9F3F00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200" y="0"/>
            <a:ext cx="6292800" cy="6858000"/>
          </a:xfrm>
          <a:prstGeom prst="rect">
            <a:avLst/>
          </a:prstGeom>
        </p:spPr>
      </p:pic>
      <p:pic>
        <p:nvPicPr>
          <p:cNvPr id="12" name="Picture 11">
            <a:hlinkClick r:id="" action="ppaction://hlinkshowjump?jump=lastslide" highlightClick="1"/>
            <a:extLst>
              <a:ext uri="{FF2B5EF4-FFF2-40B4-BE49-F238E27FC236}">
                <a16:creationId xmlns:a16="http://schemas.microsoft.com/office/drawing/2014/main" id="{AD840C64-97BA-B32B-53E3-759BC3075F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169" y="4737202"/>
            <a:ext cx="5400000" cy="1958454"/>
          </a:xfrm>
          <a:prstGeom prst="homePlate">
            <a:avLst/>
          </a:prstGeom>
          <a:ln w="38100">
            <a:solidFill>
              <a:schemeClr val="accent1"/>
            </a:solidFill>
          </a:ln>
        </p:spPr>
      </p:pic>
    </p:spTree>
    <p:extLst>
      <p:ext uri="{BB962C8B-B14F-4D97-AF65-F5344CB8AC3E}">
        <p14:creationId xmlns:p14="http://schemas.microsoft.com/office/powerpoint/2010/main" val="172930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97F01F-C28A-8ECE-13C3-1B48B3921825}"/>
              </a:ext>
            </a:extLst>
          </p:cNvPr>
          <p:cNvSpPr txBox="1">
            <a:spLocks/>
          </p:cNvSpPr>
          <p:nvPr/>
        </p:nvSpPr>
        <p:spPr>
          <a:xfrm>
            <a:off x="0" y="559558"/>
            <a:ext cx="5910663" cy="215358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PROJECT OBJECTIVE </a:t>
            </a:r>
          </a:p>
        </p:txBody>
      </p:sp>
      <p:pic>
        <p:nvPicPr>
          <p:cNvPr id="6" name="Picture 5">
            <a:extLst>
              <a:ext uri="{FF2B5EF4-FFF2-40B4-BE49-F238E27FC236}">
                <a16:creationId xmlns:a16="http://schemas.microsoft.com/office/drawing/2014/main" id="{E3FEDA33-F97C-5210-2DEF-82FF8F573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663" y="-86655"/>
            <a:ext cx="6292800" cy="6944655"/>
          </a:xfrm>
          <a:prstGeom prst="rect">
            <a:avLst/>
          </a:prstGeom>
        </p:spPr>
      </p:pic>
      <p:sp>
        <p:nvSpPr>
          <p:cNvPr id="7" name="Subtitle 3">
            <a:extLst>
              <a:ext uri="{FF2B5EF4-FFF2-40B4-BE49-F238E27FC236}">
                <a16:creationId xmlns:a16="http://schemas.microsoft.com/office/drawing/2014/main" id="{FDF67F8C-8D85-5F9F-774B-13F5F2338CD5}"/>
              </a:ext>
            </a:extLst>
          </p:cNvPr>
          <p:cNvSpPr txBox="1">
            <a:spLocks/>
          </p:cNvSpPr>
          <p:nvPr/>
        </p:nvSpPr>
        <p:spPr>
          <a:xfrm>
            <a:off x="471438" y="3196336"/>
            <a:ext cx="4967785" cy="2361063"/>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a:lstStyle>
          <a:p>
            <a:pPr marL="45720" indent="0" algn="ctr">
              <a:buNone/>
            </a:pPr>
            <a:r>
              <a:rPr lang="en-US" dirty="0"/>
              <a:t>Illustrating an </a:t>
            </a:r>
          </a:p>
          <a:p>
            <a:pPr marL="45720" indent="0" algn="ctr">
              <a:buNone/>
            </a:pPr>
            <a:r>
              <a:rPr lang="en-US" sz="3200" b="1" u="sng" dirty="0">
                <a:effectLst>
                  <a:outerShdw blurRad="38100" dist="38100" dir="2700000" algn="tl">
                    <a:srgbClr val="000000">
                      <a:alpha val="43137"/>
                    </a:srgbClr>
                  </a:outerShdw>
                </a:effectLst>
              </a:rPr>
              <a:t>AI </a:t>
            </a:r>
            <a:r>
              <a:rPr lang="en-US" sz="3600" b="1" u="sng" dirty="0">
                <a:effectLst>
                  <a:outerShdw blurRad="38100" dist="38100" dir="2700000" algn="tl">
                    <a:srgbClr val="000000">
                      <a:alpha val="43137"/>
                    </a:srgbClr>
                  </a:outerShdw>
                </a:effectLst>
              </a:rPr>
              <a:t>SOLUTION</a:t>
            </a:r>
            <a:r>
              <a:rPr lang="en-US" sz="3200" b="1" u="sng" dirty="0">
                <a:effectLst>
                  <a:outerShdw blurRad="38100" dist="38100" dir="2700000" algn="tl">
                    <a:srgbClr val="000000">
                      <a:alpha val="43137"/>
                    </a:srgbClr>
                  </a:outerShdw>
                </a:effectLst>
              </a:rPr>
              <a:t> </a:t>
            </a:r>
          </a:p>
          <a:p>
            <a:pPr marL="45720" indent="0" algn="ctr">
              <a:buNone/>
            </a:pPr>
            <a:r>
              <a:rPr lang="en-US" dirty="0"/>
              <a:t>addressing the challenges that abalone farmers faces. </a:t>
            </a:r>
            <a:endParaRPr lang="en-US" sz="2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3925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5B5F64-8C1C-0FD0-9854-7DC67BEA2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15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63D2C-FBB7-6A2C-332C-C6A0F617D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97"/>
            <a:ext cx="12192000" cy="6864597"/>
          </a:xfrm>
          <a:prstGeom prst="rect">
            <a:avLst/>
          </a:prstGeom>
        </p:spPr>
      </p:pic>
    </p:spTree>
    <p:extLst>
      <p:ext uri="{BB962C8B-B14F-4D97-AF65-F5344CB8AC3E}">
        <p14:creationId xmlns:p14="http://schemas.microsoft.com/office/powerpoint/2010/main" val="8943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904A-FEAB-34E8-8403-307744626044}"/>
              </a:ext>
            </a:extLst>
          </p:cNvPr>
          <p:cNvSpPr>
            <a:spLocks noGrp="1"/>
          </p:cNvSpPr>
          <p:nvPr>
            <p:ph type="title"/>
          </p:nvPr>
        </p:nvSpPr>
        <p:spPr>
          <a:xfrm>
            <a:off x="0" y="0"/>
            <a:ext cx="12192000" cy="1183341"/>
          </a:xfrm>
        </p:spPr>
        <p:txBody>
          <a:bodyPr>
            <a:normAutofit/>
          </a:bodyPr>
          <a:lstStyle/>
          <a:p>
            <a:pPr algn="ctr"/>
            <a:r>
              <a:rPr lang="en-SG" sz="7000" b="1" dirty="0">
                <a:effectLst>
                  <a:outerShdw blurRad="38100" dist="38100" dir="2700000" algn="tl">
                    <a:srgbClr val="000000">
                      <a:alpha val="43137"/>
                    </a:srgbClr>
                  </a:outerShdw>
                </a:effectLst>
              </a:rPr>
              <a:t>REFERENCES</a:t>
            </a:r>
          </a:p>
        </p:txBody>
      </p:sp>
      <p:sp>
        <p:nvSpPr>
          <p:cNvPr id="6" name="TextBox 5">
            <a:extLst>
              <a:ext uri="{FF2B5EF4-FFF2-40B4-BE49-F238E27FC236}">
                <a16:creationId xmlns:a16="http://schemas.microsoft.com/office/drawing/2014/main" id="{2AEA5B42-252C-D510-742B-692198B30879}"/>
              </a:ext>
            </a:extLst>
          </p:cNvPr>
          <p:cNvSpPr txBox="1"/>
          <p:nvPr/>
        </p:nvSpPr>
        <p:spPr>
          <a:xfrm>
            <a:off x="282388" y="1183341"/>
            <a:ext cx="11497236" cy="5646161"/>
          </a:xfrm>
          <a:prstGeom prst="rect">
            <a:avLst/>
          </a:prstGeom>
          <a:noFill/>
        </p:spPr>
        <p:txBody>
          <a:bodyPr wrap="square">
            <a:spAutoFit/>
          </a:bodyPr>
          <a:lstStyle/>
          <a:p>
            <a:pPr marL="457200" indent="-457200">
              <a:lnSpc>
                <a:spcPct val="70000"/>
              </a:lnSpc>
              <a:spcBef>
                <a:spcPts val="1500"/>
              </a:spcBef>
              <a:buFont typeface="+mj-lt"/>
              <a:buAutoNum type="arabicPeriod"/>
            </a:pPr>
            <a:r>
              <a:rPr lang="en-US" sz="2000" b="1" dirty="0">
                <a:solidFill>
                  <a:schemeClr val="bg2">
                    <a:lumMod val="25000"/>
                  </a:schemeClr>
                </a:solidFill>
                <a:hlinkClick r:id="rId2">
                  <a:extLst>
                    <a:ext uri="{A12FA001-AC4F-418D-AE19-62706E023703}">
                      <ahyp:hlinkClr xmlns:ahyp="http://schemas.microsoft.com/office/drawing/2018/hyperlinkcolor" val="tx"/>
                    </a:ext>
                  </a:extLst>
                </a:hlinkClick>
              </a:rPr>
              <a:t>QR Code Generator - Free Custom QR Code Maker and Creator with logo (qrcode-tiger.com)</a:t>
            </a:r>
            <a:endParaRPr lang="en-US" sz="2000" b="1" dirty="0">
              <a:solidFill>
                <a:schemeClr val="bg2">
                  <a:lumMod val="25000"/>
                </a:schemeClr>
              </a:solidFill>
            </a:endParaRPr>
          </a:p>
          <a:p>
            <a:pPr marL="457200" indent="-457200">
              <a:lnSpc>
                <a:spcPct val="70000"/>
              </a:lnSpc>
              <a:spcBef>
                <a:spcPts val="1500"/>
              </a:spcBef>
              <a:buFont typeface="+mj-lt"/>
              <a:buAutoNum type="arabicPeriod"/>
            </a:pPr>
            <a:r>
              <a:rPr lang="en-US" sz="2000" b="1" i="0" dirty="0">
                <a:solidFill>
                  <a:schemeClr val="bg2">
                    <a:lumMod val="25000"/>
                  </a:schemeClr>
                </a:solidFill>
                <a:effectLst/>
                <a:latin typeface="+mj-lt"/>
                <a:hlinkClick r:id="rId3">
                  <a:extLst>
                    <a:ext uri="{A12FA001-AC4F-418D-AE19-62706E023703}">
                      <ahyp:hlinkClr xmlns:ahyp="http://schemas.microsoft.com/office/drawing/2018/hyperlinkcolor" val="tx"/>
                    </a:ext>
                  </a:extLst>
                </a:hlinkClick>
              </a:rPr>
              <a:t>https://www.w3schools.com/html/tryit.asp?filename=tryhtml_paragraphs</a:t>
            </a:r>
            <a:endParaRPr lang="en-US" sz="2000" b="1" i="0" dirty="0">
              <a:solidFill>
                <a:schemeClr val="bg2">
                  <a:lumMod val="25000"/>
                </a:schemeClr>
              </a:solidFill>
              <a:effectLst/>
              <a:latin typeface="+mj-lt"/>
            </a:endParaRPr>
          </a:p>
          <a:p>
            <a:pPr marL="457200" indent="-457200">
              <a:lnSpc>
                <a:spcPct val="70000"/>
              </a:lnSpc>
              <a:spcBef>
                <a:spcPts val="1500"/>
              </a:spcBef>
              <a:buFont typeface="+mj-lt"/>
              <a:buAutoNum type="arabicPeriod"/>
            </a:pPr>
            <a:r>
              <a:rPr lang="en-US" sz="2000" b="1" i="0" dirty="0">
                <a:solidFill>
                  <a:schemeClr val="bg2">
                    <a:lumMod val="25000"/>
                  </a:schemeClr>
                </a:solidFill>
                <a:effectLst/>
                <a:latin typeface="+mj-lt"/>
                <a:hlinkClick r:id="rId4">
                  <a:extLst>
                    <a:ext uri="{A12FA001-AC4F-418D-AE19-62706E023703}">
                      <ahyp:hlinkClr xmlns:ahyp="http://schemas.microsoft.com/office/drawing/2018/hyperlinkcolor" val="tx"/>
                    </a:ext>
                  </a:extLst>
                </a:hlinkClick>
              </a:rPr>
              <a:t>https://www.img2go.com/resize-image</a:t>
            </a:r>
            <a:endParaRPr lang="en-US" sz="2000" b="1" i="0" dirty="0">
              <a:solidFill>
                <a:schemeClr val="bg2">
                  <a:lumMod val="25000"/>
                </a:schemeClr>
              </a:solidFill>
              <a:effectLst/>
              <a:latin typeface="+mj-lt"/>
            </a:endParaRPr>
          </a:p>
          <a:p>
            <a:pPr marL="457200" indent="-457200">
              <a:lnSpc>
                <a:spcPct val="70000"/>
              </a:lnSpc>
              <a:spcBef>
                <a:spcPts val="1500"/>
              </a:spcBef>
              <a:buFont typeface="+mj-lt"/>
              <a:buAutoNum type="arabicPeriod"/>
            </a:pPr>
            <a:r>
              <a:rPr lang="en-SG" sz="2000" b="1" dirty="0" err="1">
                <a:solidFill>
                  <a:schemeClr val="bg2">
                    <a:lumMod val="25000"/>
                  </a:schemeClr>
                </a:solidFill>
                <a:hlinkClick r:id="rId5">
                  <a:extLst>
                    <a:ext uri="{A12FA001-AC4F-418D-AE19-62706E023703}">
                      <ahyp:hlinkClr xmlns:ahyp="http://schemas.microsoft.com/office/drawing/2018/hyperlinkcolor" val="tx"/>
                    </a:ext>
                  </a:extLst>
                </a:hlinkClick>
              </a:rPr>
              <a:t>Color</a:t>
            </a:r>
            <a:r>
              <a:rPr lang="en-SG" sz="2000" b="1" dirty="0">
                <a:solidFill>
                  <a:schemeClr val="bg2">
                    <a:lumMod val="25000"/>
                  </a:schemeClr>
                </a:solidFill>
                <a:hlinkClick r:id="rId5">
                  <a:extLst>
                    <a:ext uri="{A12FA001-AC4F-418D-AE19-62706E023703}">
                      <ahyp:hlinkClr xmlns:ahyp="http://schemas.microsoft.com/office/drawing/2018/hyperlinkcolor" val="tx"/>
                    </a:ext>
                  </a:extLst>
                </a:hlinkClick>
              </a:rPr>
              <a:t> Hex </a:t>
            </a:r>
            <a:r>
              <a:rPr lang="en-SG" sz="2000" b="1" dirty="0" err="1">
                <a:solidFill>
                  <a:schemeClr val="bg2">
                    <a:lumMod val="25000"/>
                  </a:schemeClr>
                </a:solidFill>
                <a:hlinkClick r:id="rId5">
                  <a:extLst>
                    <a:ext uri="{A12FA001-AC4F-418D-AE19-62706E023703}">
                      <ahyp:hlinkClr xmlns:ahyp="http://schemas.microsoft.com/office/drawing/2018/hyperlinkcolor" val="tx"/>
                    </a:ext>
                  </a:extLst>
                </a:hlinkClick>
              </a:rPr>
              <a:t>Color</a:t>
            </a:r>
            <a:r>
              <a:rPr lang="en-SG" sz="2000" b="1" dirty="0">
                <a:solidFill>
                  <a:schemeClr val="bg2">
                    <a:lumMod val="25000"/>
                  </a:schemeClr>
                </a:solidFill>
                <a:hlinkClick r:id="rId5">
                  <a:extLst>
                    <a:ext uri="{A12FA001-AC4F-418D-AE19-62706E023703}">
                      <ahyp:hlinkClr xmlns:ahyp="http://schemas.microsoft.com/office/drawing/2018/hyperlinkcolor" val="tx"/>
                    </a:ext>
                  </a:extLst>
                </a:hlinkClick>
              </a:rPr>
              <a:t> Codes (color-hex.com)</a:t>
            </a:r>
            <a:endParaRPr lang="en-SG" sz="2000" b="1" dirty="0">
              <a:solidFill>
                <a:schemeClr val="bg2">
                  <a:lumMod val="25000"/>
                </a:schemeClr>
              </a:solidFill>
            </a:endParaRPr>
          </a:p>
          <a:p>
            <a:pPr marL="457200" indent="-457200">
              <a:lnSpc>
                <a:spcPct val="70000"/>
              </a:lnSpc>
              <a:spcBef>
                <a:spcPts val="1500"/>
              </a:spcBef>
              <a:buFont typeface="+mj-lt"/>
              <a:buAutoNum type="arabicPeriod"/>
            </a:pPr>
            <a:r>
              <a:rPr lang="en-SG" sz="2000" b="1" dirty="0">
                <a:solidFill>
                  <a:schemeClr val="bg2">
                    <a:lumMod val="25000"/>
                  </a:schemeClr>
                </a:solidFill>
                <a:hlinkClick r:id="rId6">
                  <a:extLst>
                    <a:ext uri="{A12FA001-AC4F-418D-AE19-62706E023703}">
                      <ahyp:hlinkClr xmlns:ahyp="http://schemas.microsoft.com/office/drawing/2018/hyperlinkcolor" val="tx"/>
                    </a:ext>
                  </a:extLst>
                </a:hlinkClick>
              </a:rPr>
              <a:t>https://github.com/watson-developer-cloud/assistant-skill-analysis/tree/6a4c729416cf8065e51ad8b0b62aa7747dc7675e/assistant_dialog_skill_analysis/confidence_analysis</a:t>
            </a:r>
            <a:endParaRPr lang="en-SG" sz="2000" b="1" dirty="0">
              <a:solidFill>
                <a:schemeClr val="bg2">
                  <a:lumMod val="25000"/>
                </a:schemeClr>
              </a:solidFill>
            </a:endParaRPr>
          </a:p>
          <a:p>
            <a:pPr marL="457200" indent="-457200">
              <a:lnSpc>
                <a:spcPct val="70000"/>
              </a:lnSpc>
              <a:spcBef>
                <a:spcPts val="1500"/>
              </a:spcBef>
              <a:buFont typeface="+mj-lt"/>
              <a:buAutoNum type="arabicPeriod"/>
            </a:pPr>
            <a:r>
              <a:rPr lang="en-SG" sz="2000" b="1" dirty="0">
                <a:solidFill>
                  <a:schemeClr val="bg2">
                    <a:lumMod val="25000"/>
                  </a:schemeClr>
                </a:solidFill>
                <a:hlinkClick r:id="rId7">
                  <a:extLst>
                    <a:ext uri="{A12FA001-AC4F-418D-AE19-62706E023703}">
                      <ahyp:hlinkClr xmlns:ahyp="http://schemas.microsoft.com/office/drawing/2018/hyperlinkcolor" val="tx"/>
                    </a:ext>
                  </a:extLst>
                </a:hlinkClick>
              </a:rPr>
              <a:t>https://www.sublimetext.com/</a:t>
            </a:r>
            <a:endParaRPr lang="en-SG" sz="2000" b="1" dirty="0">
              <a:solidFill>
                <a:schemeClr val="bg2">
                  <a:lumMod val="25000"/>
                </a:schemeClr>
              </a:solidFill>
            </a:endParaRPr>
          </a:p>
          <a:p>
            <a:pPr marL="457200" indent="-457200">
              <a:lnSpc>
                <a:spcPct val="70000"/>
              </a:lnSpc>
              <a:spcBef>
                <a:spcPts val="1500"/>
              </a:spcBef>
              <a:buFont typeface="+mj-lt"/>
              <a:buAutoNum type="arabicPeriod"/>
            </a:pPr>
            <a:r>
              <a:rPr lang="en-SG" sz="2000" b="1" dirty="0">
                <a:solidFill>
                  <a:schemeClr val="bg2">
                    <a:lumMod val="25000"/>
                  </a:schemeClr>
                </a:solidFill>
                <a:hlinkClick r:id="rId8">
                  <a:extLst>
                    <a:ext uri="{A12FA001-AC4F-418D-AE19-62706E023703}">
                      <ahyp:hlinkClr xmlns:ahyp="http://schemas.microsoft.com/office/drawing/2018/hyperlinkcolor" val="tx"/>
                    </a:ext>
                  </a:extLst>
                </a:hlinkClick>
              </a:rPr>
              <a:t>Abalone – Wikipedia</a:t>
            </a:r>
            <a:endParaRPr lang="en-SG" sz="2000" b="1" dirty="0">
              <a:solidFill>
                <a:schemeClr val="bg2">
                  <a:lumMod val="25000"/>
                </a:schemeClr>
              </a:solidFill>
            </a:endParaRPr>
          </a:p>
          <a:p>
            <a:pPr marL="457200" indent="-457200">
              <a:lnSpc>
                <a:spcPct val="70000"/>
              </a:lnSpc>
              <a:spcBef>
                <a:spcPts val="1500"/>
              </a:spcBef>
              <a:buFont typeface="+mj-lt"/>
              <a:buAutoNum type="arabicPeriod"/>
            </a:pPr>
            <a:r>
              <a:rPr lang="en-US" sz="2000" b="1" dirty="0">
                <a:solidFill>
                  <a:schemeClr val="bg2">
                    <a:lumMod val="25000"/>
                  </a:schemeClr>
                </a:solidFill>
                <a:hlinkClick r:id="rId9">
                  <a:extLst>
                    <a:ext uri="{A12FA001-AC4F-418D-AE19-62706E023703}">
                      <ahyp:hlinkClr xmlns:ahyp="http://schemas.microsoft.com/office/drawing/2018/hyperlinkcolor" val="tx"/>
                    </a:ext>
                  </a:extLst>
                </a:hlinkClick>
              </a:rPr>
              <a:t>abalone extinct - Search (bing.com)</a:t>
            </a:r>
            <a:endParaRPr lang="en-US" sz="2000" b="1" dirty="0">
              <a:solidFill>
                <a:schemeClr val="bg2">
                  <a:lumMod val="25000"/>
                </a:schemeClr>
              </a:solidFill>
            </a:endParaRPr>
          </a:p>
          <a:p>
            <a:pPr marL="457200" indent="-457200">
              <a:lnSpc>
                <a:spcPct val="70000"/>
              </a:lnSpc>
              <a:spcBef>
                <a:spcPts val="1500"/>
              </a:spcBef>
              <a:buFont typeface="+mj-lt"/>
              <a:buAutoNum type="arabicPeriod"/>
            </a:pPr>
            <a:r>
              <a:rPr lang="en-US" sz="2000" b="1" dirty="0">
                <a:solidFill>
                  <a:schemeClr val="bg2">
                    <a:lumMod val="25000"/>
                  </a:schemeClr>
                </a:solidFill>
                <a:hlinkClick r:id="rId10">
                  <a:extLst>
                    <a:ext uri="{A12FA001-AC4F-418D-AE19-62706E023703}">
                      <ahyp:hlinkClr xmlns:ahyp="http://schemas.microsoft.com/office/drawing/2018/hyperlinkcolor" val="tx"/>
                    </a:ext>
                  </a:extLst>
                </a:hlinkClick>
              </a:rPr>
              <a:t>https://medium.com/ibm-watson/turn-your-faq-pages-into-conversational-ai-8ac7ae7ec793</a:t>
            </a:r>
            <a:endParaRPr lang="en-US" sz="2000" b="1" dirty="0">
              <a:solidFill>
                <a:schemeClr val="bg2">
                  <a:lumMod val="25000"/>
                </a:schemeClr>
              </a:solidFill>
            </a:endParaRPr>
          </a:p>
          <a:p>
            <a:pPr marL="457200" indent="-457200">
              <a:lnSpc>
                <a:spcPct val="70000"/>
              </a:lnSpc>
              <a:spcBef>
                <a:spcPts val="1500"/>
              </a:spcBef>
              <a:buFont typeface="+mj-lt"/>
              <a:buAutoNum type="arabicPeriod"/>
            </a:pPr>
            <a:r>
              <a:rPr lang="en-SG" sz="2000" b="1" dirty="0">
                <a:solidFill>
                  <a:schemeClr val="bg2">
                    <a:lumMod val="25000"/>
                  </a:schemeClr>
                </a:solidFill>
                <a:hlinkClick r:id="rId11">
                  <a:extLst>
                    <a:ext uri="{A12FA001-AC4F-418D-AE19-62706E023703}">
                      <ahyp:hlinkClr xmlns:ahyp="http://schemas.microsoft.com/office/drawing/2018/hyperlinkcolor" val="tx"/>
                    </a:ext>
                  </a:extLst>
                </a:hlinkClick>
              </a:rPr>
              <a:t>https://www.freecodecamp.org/news/css-example-css3/</a:t>
            </a:r>
            <a:endParaRPr lang="en-SG" sz="2000" b="1" dirty="0">
              <a:solidFill>
                <a:schemeClr val="bg2">
                  <a:lumMod val="25000"/>
                </a:schemeClr>
              </a:solidFill>
            </a:endParaRPr>
          </a:p>
          <a:p>
            <a:pPr marL="457200" indent="-457200">
              <a:lnSpc>
                <a:spcPct val="70000"/>
              </a:lnSpc>
              <a:spcBef>
                <a:spcPts val="1500"/>
              </a:spcBef>
              <a:buFont typeface="+mj-lt"/>
              <a:buAutoNum type="arabicPeriod"/>
            </a:pPr>
            <a:r>
              <a:rPr lang="en-SG" sz="2000" b="1" dirty="0">
                <a:solidFill>
                  <a:schemeClr val="bg2">
                    <a:lumMod val="25000"/>
                  </a:schemeClr>
                </a:solidFill>
                <a:hlinkClick r:id="rId12">
                  <a:extLst>
                    <a:ext uri="{A12FA001-AC4F-418D-AE19-62706E023703}">
                      <ahyp:hlinkClr xmlns:ahyp="http://schemas.microsoft.com/office/drawing/2018/hyperlinkcolor" val="tx"/>
                    </a:ext>
                  </a:extLst>
                </a:hlinkClick>
              </a:rPr>
              <a:t>Abalone Dataset | Kaggle</a:t>
            </a:r>
            <a:endParaRPr lang="en-SG" sz="2000" b="1" dirty="0">
              <a:solidFill>
                <a:schemeClr val="bg2">
                  <a:lumMod val="25000"/>
                </a:schemeClr>
              </a:solidFill>
            </a:endParaRPr>
          </a:p>
          <a:p>
            <a:pPr marL="457200" indent="-457200">
              <a:lnSpc>
                <a:spcPct val="70000"/>
              </a:lnSpc>
              <a:spcBef>
                <a:spcPts val="1500"/>
              </a:spcBef>
              <a:buFont typeface="+mj-lt"/>
              <a:buAutoNum type="arabicPeriod"/>
            </a:pPr>
            <a:r>
              <a:rPr lang="en-US" sz="2000" b="1" dirty="0">
                <a:solidFill>
                  <a:schemeClr val="bg2">
                    <a:lumMod val="25000"/>
                  </a:schemeClr>
                </a:solidFill>
                <a:hlinkClick r:id="rId13">
                  <a:extLst>
                    <a:ext uri="{A12FA001-AC4F-418D-AE19-62706E023703}">
                      <ahyp:hlinkClr xmlns:ahyp="http://schemas.microsoft.com/office/drawing/2018/hyperlinkcolor" val="tx"/>
                    </a:ext>
                  </a:extLst>
                </a:hlinkClick>
              </a:rPr>
              <a:t>UCI Machine Learning Repository: Abalone Data Set</a:t>
            </a:r>
            <a:endParaRPr lang="en-US" sz="2000" b="1" dirty="0">
              <a:solidFill>
                <a:schemeClr val="bg2">
                  <a:lumMod val="25000"/>
                </a:schemeClr>
              </a:solidFill>
            </a:endParaRPr>
          </a:p>
          <a:p>
            <a:pPr marL="457200" indent="-457200">
              <a:lnSpc>
                <a:spcPct val="70000"/>
              </a:lnSpc>
              <a:spcBef>
                <a:spcPts val="1500"/>
              </a:spcBef>
              <a:buFont typeface="+mj-lt"/>
              <a:buAutoNum type="arabicPeriod"/>
            </a:pPr>
            <a:r>
              <a:rPr lang="en-SG" sz="2000" b="1" dirty="0">
                <a:solidFill>
                  <a:schemeClr val="bg2">
                    <a:lumMod val="25000"/>
                  </a:schemeClr>
                </a:solidFill>
                <a:hlinkClick r:id="rId14">
                  <a:extLst>
                    <a:ext uri="{A12FA001-AC4F-418D-AE19-62706E023703}">
                      <ahyp:hlinkClr xmlns:ahyp="http://schemas.microsoft.com/office/drawing/2018/hyperlinkcolor" val="tx"/>
                    </a:ext>
                  </a:extLst>
                </a:hlinkClick>
              </a:rPr>
              <a:t>https://kyusyutabitabi.com/topiccontent/4149</a:t>
            </a:r>
            <a:endParaRPr lang="en-SG" sz="2000" b="1" dirty="0">
              <a:solidFill>
                <a:schemeClr val="bg2">
                  <a:lumMod val="25000"/>
                </a:schemeClr>
              </a:solidFill>
            </a:endParaRPr>
          </a:p>
        </p:txBody>
      </p:sp>
    </p:spTree>
    <p:extLst>
      <p:ext uri="{BB962C8B-B14F-4D97-AF65-F5344CB8AC3E}">
        <p14:creationId xmlns:p14="http://schemas.microsoft.com/office/powerpoint/2010/main" val="97293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E342-5C6A-0ADF-4446-6894DE7B2BBE}"/>
              </a:ext>
            </a:extLst>
          </p:cNvPr>
          <p:cNvSpPr txBox="1">
            <a:spLocks/>
          </p:cNvSpPr>
          <p:nvPr/>
        </p:nvSpPr>
        <p:spPr>
          <a:xfrm>
            <a:off x="6508376" y="430381"/>
            <a:ext cx="5495365" cy="322714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PROJECT PLANNING &amp; DESIGN </a:t>
            </a:r>
          </a:p>
        </p:txBody>
      </p:sp>
      <p:sp>
        <p:nvSpPr>
          <p:cNvPr id="3" name="TextBox 2">
            <a:extLst>
              <a:ext uri="{FF2B5EF4-FFF2-40B4-BE49-F238E27FC236}">
                <a16:creationId xmlns:a16="http://schemas.microsoft.com/office/drawing/2014/main" id="{C8056D4D-3764-D6AA-D400-88E91C4FF480}"/>
              </a:ext>
            </a:extLst>
          </p:cNvPr>
          <p:cNvSpPr txBox="1"/>
          <p:nvPr/>
        </p:nvSpPr>
        <p:spPr>
          <a:xfrm>
            <a:off x="6508376" y="4047491"/>
            <a:ext cx="5871880" cy="1272977"/>
          </a:xfrm>
          <a:prstGeom prst="rect">
            <a:avLst/>
          </a:prstGeom>
          <a:noFill/>
        </p:spPr>
        <p:txBody>
          <a:bodyPr wrap="square">
            <a:spAutoFit/>
          </a:bodyPr>
          <a:lstStyle/>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Flow Planning Design </a:t>
            </a:r>
            <a:endParaRPr lang="en-SG"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endParaRPr>
          </a:p>
          <a:p>
            <a:pPr algn="ctr">
              <a:lnSpc>
                <a:spcPct val="107000"/>
              </a:lnSpc>
            </a:pPr>
            <a:r>
              <a:rPr lang="en-SG"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Technical Planning &amp; Consideration </a:t>
            </a:r>
            <a:endParaRPr lang="en-SG"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a:p>
            <a:pPr algn="ctr">
              <a:lnSpc>
                <a:spcPct val="107000"/>
              </a:lnSpc>
            </a:pPr>
            <a:r>
              <a:rPr lang="en-SG"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Team Member’s Task Allocation </a:t>
            </a:r>
            <a:endParaRPr lang="en-SG"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a:p>
            <a:pPr lvl="0" algn="ctr">
              <a:lnSpc>
                <a:spcPct val="107000"/>
              </a:lnSpc>
            </a:pPr>
            <a:r>
              <a:rPr lang="en-SG" sz="1800" b="1" dirty="0">
                <a:effectLst>
                  <a:outerShdw blurRad="38100" dist="38100" dir="2700000" algn="tl">
                    <a:srgbClr val="000000">
                      <a:alpha val="43137"/>
                    </a:srgbClr>
                  </a:outerShdw>
                </a:effectLst>
                <a:latin typeface="Lucida Handwriting" panose="03010101010101010101" pitchFamily="66" charset="0"/>
                <a:ea typeface="Times New Roman" panose="02020603050405020304" pitchFamily="18" charset="0"/>
                <a:cs typeface="Times New Roman" panose="02020603050405020304" pitchFamily="18" charset="0"/>
              </a:rPr>
              <a:t>Planning &amp; Timeline </a:t>
            </a:r>
            <a:endParaRPr lang="en-SG" sz="1800" b="1" dirty="0">
              <a:effectLst>
                <a:outerShdw blurRad="38100" dist="38100" dir="2700000" algn="tl">
                  <a:srgbClr val="000000">
                    <a:alpha val="43137"/>
                  </a:srgbClr>
                </a:outerShdw>
              </a:effectLst>
              <a:latin typeface="Lucida Handwriting" panose="03010101010101010101" pitchFamily="66"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E857CC8-18A2-A8DE-7904-751C9168B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293224" cy="6858001"/>
          </a:xfrm>
          <a:prstGeom prst="rect">
            <a:avLst/>
          </a:prstGeom>
        </p:spPr>
      </p:pic>
    </p:spTree>
    <p:extLst>
      <p:ext uri="{BB962C8B-B14F-4D97-AF65-F5344CB8AC3E}">
        <p14:creationId xmlns:p14="http://schemas.microsoft.com/office/powerpoint/2010/main" val="279394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descr="Circle process showing 3 steps arranged from left to right pointing towards goal"/>
          <p:cNvGraphicFramePr>
            <a:graphicFrameLocks noGrp="1"/>
          </p:cNvGraphicFramePr>
          <p:nvPr>
            <p:ph idx="1"/>
            <p:extLst>
              <p:ext uri="{D42A27DB-BD31-4B8C-83A1-F6EECF244321}">
                <p14:modId xmlns:p14="http://schemas.microsoft.com/office/powerpoint/2010/main" val="3543074468"/>
              </p:ext>
            </p:extLst>
          </p:nvPr>
        </p:nvGraphicFramePr>
        <p:xfrm>
          <a:off x="-327212" y="1106759"/>
          <a:ext cx="12483353" cy="5751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A7D8488-C725-FA8B-1C24-53230DBD891A}"/>
              </a:ext>
            </a:extLst>
          </p:cNvPr>
          <p:cNvSpPr txBox="1">
            <a:spLocks/>
          </p:cNvSpPr>
          <p:nvPr/>
        </p:nvSpPr>
        <p:spPr>
          <a:xfrm>
            <a:off x="0" y="19162"/>
            <a:ext cx="12156141" cy="12851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7000" b="1" dirty="0">
                <a:effectLst>
                  <a:outerShdw blurRad="38100" dist="38100" dir="2700000" algn="tl">
                    <a:srgbClr val="000000">
                      <a:alpha val="43137"/>
                    </a:srgbClr>
                  </a:outerShdw>
                </a:effectLst>
              </a:rPr>
              <a:t>FLOW PLANNING DESIGN </a:t>
            </a:r>
          </a:p>
        </p:txBody>
      </p:sp>
      <p:pic>
        <p:nvPicPr>
          <p:cNvPr id="5" name="Picture 4">
            <a:extLst>
              <a:ext uri="{FF2B5EF4-FFF2-40B4-BE49-F238E27FC236}">
                <a16:creationId xmlns:a16="http://schemas.microsoft.com/office/drawing/2014/main" id="{28234765-8D4F-B8EC-DFC0-E2C275DE19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2046" y="6078071"/>
            <a:ext cx="3965583" cy="551330"/>
          </a:xfrm>
          <a:prstGeom prst="rect">
            <a:avLst/>
          </a:prstGeom>
        </p:spPr>
      </p:pic>
      <p:pic>
        <p:nvPicPr>
          <p:cNvPr id="9" name="Picture 8">
            <a:extLst>
              <a:ext uri="{FF2B5EF4-FFF2-40B4-BE49-F238E27FC236}">
                <a16:creationId xmlns:a16="http://schemas.microsoft.com/office/drawing/2014/main" id="{1965D96D-54C8-EAA6-33A6-EBC01360BB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3434" y="1106760"/>
            <a:ext cx="1349714" cy="1349714"/>
          </a:xfrm>
          <a:prstGeom prst="ellipse">
            <a:avLst/>
          </a:prstGeom>
        </p:spPr>
      </p:pic>
      <p:pic>
        <p:nvPicPr>
          <p:cNvPr id="11" name="Picture 10">
            <a:extLst>
              <a:ext uri="{FF2B5EF4-FFF2-40B4-BE49-F238E27FC236}">
                <a16:creationId xmlns:a16="http://schemas.microsoft.com/office/drawing/2014/main" id="{20F168BB-A9E8-202A-ECFC-D262C7BAF9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53919" y="5843686"/>
            <a:ext cx="1896035" cy="800548"/>
          </a:xfrm>
          <a:prstGeom prst="rect">
            <a:avLst/>
          </a:prstGeom>
        </p:spPr>
      </p:pic>
      <p:pic>
        <p:nvPicPr>
          <p:cNvPr id="13" name="Picture 12">
            <a:extLst>
              <a:ext uri="{FF2B5EF4-FFF2-40B4-BE49-F238E27FC236}">
                <a16:creationId xmlns:a16="http://schemas.microsoft.com/office/drawing/2014/main" id="{67429F7B-21B5-AEA1-643A-369568249EA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11800" y="1345376"/>
            <a:ext cx="2493129" cy="541985"/>
          </a:xfrm>
          <a:prstGeom prst="rect">
            <a:avLst/>
          </a:prstGeom>
        </p:spPr>
      </p:pic>
      <p:pic>
        <p:nvPicPr>
          <p:cNvPr id="15" name="Picture 14">
            <a:extLst>
              <a:ext uri="{FF2B5EF4-FFF2-40B4-BE49-F238E27FC236}">
                <a16:creationId xmlns:a16="http://schemas.microsoft.com/office/drawing/2014/main" id="{EDA15071-6B1B-78BD-ADC4-44CE47774C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67352" y="5371289"/>
            <a:ext cx="1287779" cy="1287779"/>
          </a:xfrm>
          <a:prstGeom prst="ellipse">
            <a:avLst/>
          </a:prstGeom>
        </p:spPr>
      </p:pic>
      <p:cxnSp>
        <p:nvCxnSpPr>
          <p:cNvPr id="17" name="Connector: Elbow 16">
            <a:extLst>
              <a:ext uri="{FF2B5EF4-FFF2-40B4-BE49-F238E27FC236}">
                <a16:creationId xmlns:a16="http://schemas.microsoft.com/office/drawing/2014/main" id="{141EA743-9351-A5B5-3DA9-FBC2BF594770}"/>
              </a:ext>
            </a:extLst>
          </p:cNvPr>
          <p:cNvCxnSpPr/>
          <p:nvPr/>
        </p:nvCxnSpPr>
        <p:spPr>
          <a:xfrm rot="5400000">
            <a:off x="3149381" y="2396344"/>
            <a:ext cx="1138227" cy="120260"/>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9B55526-A3F6-D089-5EE6-0AB77EF3DB8B}"/>
              </a:ext>
            </a:extLst>
          </p:cNvPr>
          <p:cNvCxnSpPr>
            <a:cxnSpLocks/>
            <a:stCxn id="11" idx="1"/>
          </p:cNvCxnSpPr>
          <p:nvPr/>
        </p:nvCxnSpPr>
        <p:spPr>
          <a:xfrm rot="10800000" flipH="1">
            <a:off x="10053919" y="4773706"/>
            <a:ext cx="654442" cy="1470255"/>
          </a:xfrm>
          <a:prstGeom prst="bentConnector4">
            <a:avLst>
              <a:gd name="adj1" fmla="val -34931"/>
              <a:gd name="adj2" fmla="val 6361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7D32E51-1EA0-0B9D-88D3-18EF59FD23F2}"/>
              </a:ext>
            </a:extLst>
          </p:cNvPr>
          <p:cNvCxnSpPr>
            <a:cxnSpLocks/>
            <a:stCxn id="9" idx="3"/>
          </p:cNvCxnSpPr>
          <p:nvPr/>
        </p:nvCxnSpPr>
        <p:spPr>
          <a:xfrm rot="16200000" flipH="1">
            <a:off x="7712425" y="2437483"/>
            <a:ext cx="879620" cy="522280"/>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A34EC02-DAF7-B727-0E87-BAF8C253636A}"/>
              </a:ext>
            </a:extLst>
          </p:cNvPr>
          <p:cNvCxnSpPr>
            <a:cxnSpLocks/>
          </p:cNvCxnSpPr>
          <p:nvPr/>
        </p:nvCxnSpPr>
        <p:spPr>
          <a:xfrm rot="16200000" flipV="1">
            <a:off x="1391874" y="5233044"/>
            <a:ext cx="1117491" cy="548440"/>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4B1C278-59C6-D1C7-20FD-07AE1D666437}"/>
              </a:ext>
            </a:extLst>
          </p:cNvPr>
          <p:cNvCxnSpPr>
            <a:cxnSpLocks/>
            <a:stCxn id="15" idx="7"/>
          </p:cNvCxnSpPr>
          <p:nvPr/>
        </p:nvCxnSpPr>
        <p:spPr>
          <a:xfrm rot="16200000" flipV="1">
            <a:off x="5979218" y="4872558"/>
            <a:ext cx="786174" cy="588470"/>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F9113D2-4572-345B-879C-C73F61963D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42701" y="4933811"/>
            <a:ext cx="795834" cy="653121"/>
          </a:xfrm>
          <a:prstGeom prst="ellipse">
            <a:avLst/>
          </a:prstGeom>
        </p:spPr>
      </p:pic>
      <p:pic>
        <p:nvPicPr>
          <p:cNvPr id="53" name="Picture 52">
            <a:extLst>
              <a:ext uri="{FF2B5EF4-FFF2-40B4-BE49-F238E27FC236}">
                <a16:creationId xmlns:a16="http://schemas.microsoft.com/office/drawing/2014/main" id="{215B4117-D9DB-DB31-04BD-1159E71FFF7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13002" y="4868628"/>
            <a:ext cx="790289" cy="698914"/>
          </a:xfrm>
          <a:prstGeom prst="ellipse">
            <a:avLst/>
          </a:prstGeom>
        </p:spPr>
      </p:pic>
      <p:cxnSp>
        <p:nvCxnSpPr>
          <p:cNvPr id="54" name="Connector: Elbow 53">
            <a:extLst>
              <a:ext uri="{FF2B5EF4-FFF2-40B4-BE49-F238E27FC236}">
                <a16:creationId xmlns:a16="http://schemas.microsoft.com/office/drawing/2014/main" id="{D93A6AA1-464B-E84D-BB3B-3DCF4B72AAF0}"/>
              </a:ext>
            </a:extLst>
          </p:cNvPr>
          <p:cNvCxnSpPr>
            <a:cxnSpLocks/>
            <a:stCxn id="53" idx="4"/>
            <a:endCxn id="15" idx="6"/>
          </p:cNvCxnSpPr>
          <p:nvPr/>
        </p:nvCxnSpPr>
        <p:spPr>
          <a:xfrm rot="5400000">
            <a:off x="6907821" y="5514852"/>
            <a:ext cx="447637" cy="553016"/>
          </a:xfrm>
          <a:prstGeom prst="bent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24FB98D4-2894-07E2-FA47-EF48CA04DDA6}"/>
              </a:ext>
            </a:extLst>
          </p:cNvPr>
          <p:cNvCxnSpPr>
            <a:cxnSpLocks/>
            <a:stCxn id="51" idx="4"/>
            <a:endCxn id="15" idx="2"/>
          </p:cNvCxnSpPr>
          <p:nvPr/>
        </p:nvCxnSpPr>
        <p:spPr>
          <a:xfrm rot="16200000" flipH="1">
            <a:off x="5089862" y="5537688"/>
            <a:ext cx="428247" cy="526734"/>
          </a:xfrm>
          <a:prstGeom prst="bent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1076C633-EC7E-E678-3AA4-8DACFBD0E46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256075" y="5751240"/>
            <a:ext cx="788157" cy="710535"/>
          </a:xfrm>
          <a:prstGeom prst="ellipse">
            <a:avLst/>
          </a:prstGeom>
        </p:spPr>
      </p:pic>
      <p:cxnSp>
        <p:nvCxnSpPr>
          <p:cNvPr id="64" name="Connector: Elbow 63">
            <a:extLst>
              <a:ext uri="{FF2B5EF4-FFF2-40B4-BE49-F238E27FC236}">
                <a16:creationId xmlns:a16="http://schemas.microsoft.com/office/drawing/2014/main" id="{6EE4DEE8-3911-DDE1-92C3-DFC5B2394A16}"/>
              </a:ext>
            </a:extLst>
          </p:cNvPr>
          <p:cNvCxnSpPr>
            <a:cxnSpLocks/>
            <a:stCxn id="63" idx="2"/>
            <a:endCxn id="15" idx="5"/>
          </p:cNvCxnSpPr>
          <p:nvPr/>
        </p:nvCxnSpPr>
        <p:spPr>
          <a:xfrm rot="10800000" flipV="1">
            <a:off x="6666541" y="6106507"/>
            <a:ext cx="1589535" cy="363969"/>
          </a:xfrm>
          <a:prstGeom prst="bentConnector4">
            <a:avLst>
              <a:gd name="adj1" fmla="val 44068"/>
              <a:gd name="adj2" fmla="val 166594"/>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7170D98-3084-13AF-69FB-31CDB74DC3C6}"/>
              </a:ext>
            </a:extLst>
          </p:cNvPr>
          <p:cNvCxnSpPr>
            <a:cxnSpLocks/>
            <a:stCxn id="13" idx="3"/>
          </p:cNvCxnSpPr>
          <p:nvPr/>
        </p:nvCxnSpPr>
        <p:spPr>
          <a:xfrm>
            <a:off x="4904929" y="1616369"/>
            <a:ext cx="1246564" cy="1409221"/>
          </a:xfrm>
          <a:prstGeom prst="bent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85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0" y="1775010"/>
            <a:ext cx="4262718" cy="699249"/>
          </a:xfrm>
        </p:spPr>
        <p:txBody>
          <a:bodyPr/>
          <a:lstStyle/>
          <a:p>
            <a:r>
              <a:rPr lang="en-US" b="1" dirty="0">
                <a:effectLst>
                  <a:outerShdw blurRad="38100" dist="38100" dir="2700000" algn="tl">
                    <a:srgbClr val="000000">
                      <a:alpha val="43137"/>
                    </a:srgbClr>
                  </a:outerShdw>
                </a:effectLst>
              </a:rPr>
              <a:t>Advantages of Tools Used: </a:t>
            </a:r>
          </a:p>
        </p:txBody>
      </p:sp>
      <p:graphicFrame>
        <p:nvGraphicFramePr>
          <p:cNvPr id="5" name="Content Placeholder 4">
            <a:extLst>
              <a:ext uri="{FF2B5EF4-FFF2-40B4-BE49-F238E27FC236}">
                <a16:creationId xmlns:a16="http://schemas.microsoft.com/office/drawing/2014/main" id="{D4BBEBC2-0E11-10EF-A617-415EB99EA4FE}"/>
              </a:ext>
            </a:extLst>
          </p:cNvPr>
          <p:cNvGraphicFramePr>
            <a:graphicFrameLocks noGrp="1"/>
          </p:cNvGraphicFramePr>
          <p:nvPr>
            <p:ph sz="half" idx="2"/>
            <p:extLst>
              <p:ext uri="{D42A27DB-BD31-4B8C-83A1-F6EECF244321}">
                <p14:modId xmlns:p14="http://schemas.microsoft.com/office/powerpoint/2010/main" val="2182249182"/>
              </p:ext>
            </p:extLst>
          </p:nvPr>
        </p:nvGraphicFramePr>
        <p:xfrm>
          <a:off x="201705" y="2460812"/>
          <a:ext cx="11752729" cy="4262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
            <a:extLst>
              <a:ext uri="{FF2B5EF4-FFF2-40B4-BE49-F238E27FC236}">
                <a16:creationId xmlns:a16="http://schemas.microsoft.com/office/drawing/2014/main" id="{7395A9E4-E2A2-7D9C-70B6-5D8E007BFC6F}"/>
              </a:ext>
            </a:extLst>
          </p:cNvPr>
          <p:cNvSpPr txBox="1">
            <a:spLocks/>
          </p:cNvSpPr>
          <p:nvPr/>
        </p:nvSpPr>
        <p:spPr>
          <a:xfrm>
            <a:off x="0" y="0"/>
            <a:ext cx="12191999" cy="19767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r>
              <a:rPr lang="en-US" sz="6800" b="1" dirty="0">
                <a:effectLst>
                  <a:outerShdw blurRad="38100" dist="38100" dir="2700000" algn="tl">
                    <a:srgbClr val="000000">
                      <a:alpha val="43137"/>
                    </a:srgbClr>
                  </a:outerShdw>
                </a:effectLst>
              </a:rPr>
              <a:t>TECHNICAL PLANNING &amp; CONSIDERATION </a:t>
            </a:r>
          </a:p>
        </p:txBody>
      </p:sp>
    </p:spTree>
    <p:extLst>
      <p:ext uri="{BB962C8B-B14F-4D97-AF65-F5344CB8AC3E}">
        <p14:creationId xmlns:p14="http://schemas.microsoft.com/office/powerpoint/2010/main" val="189870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6388</TotalTime>
  <Words>2616</Words>
  <Application>Microsoft Office PowerPoint</Application>
  <PresentationFormat>Widescreen</PresentationFormat>
  <Paragraphs>420</Paragraphs>
  <Slides>62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-apple-system</vt:lpstr>
      <vt:lpstr>Arial</vt:lpstr>
      <vt:lpstr>Arial Narrow</vt:lpstr>
      <vt:lpstr>charter</vt:lpstr>
      <vt:lpstr>Corbel</vt:lpstr>
      <vt:lpstr>Lucida Handwriting</vt:lpstr>
      <vt:lpstr>Noto Sans Symbols</vt:lpstr>
      <vt:lpstr>Seashells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PRACTITIONER TEAM 1  IBM IMVAI-2001</dc:title>
  <dc:creator>Anisah Sudarman</dc:creator>
  <cp:lastModifiedBy>Anisah Sudarman</cp:lastModifiedBy>
  <cp:revision>24</cp:revision>
  <dcterms:created xsi:type="dcterms:W3CDTF">2022-07-15T04:40:06Z</dcterms:created>
  <dcterms:modified xsi:type="dcterms:W3CDTF">2022-07-21T07:52:34Z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